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84" r:id="rId2"/>
    <p:sldId id="274" r:id="rId3"/>
    <p:sldId id="280" r:id="rId4"/>
    <p:sldId id="276" r:id="rId5"/>
    <p:sldId id="282" r:id="rId6"/>
    <p:sldId id="278" r:id="rId7"/>
    <p:sldId id="260" r:id="rId8"/>
    <p:sldId id="277" r:id="rId9"/>
    <p:sldId id="279" r:id="rId10"/>
    <p:sldId id="268" r:id="rId11"/>
    <p:sldId id="266" r:id="rId12"/>
    <p:sldId id="259" r:id="rId13"/>
    <p:sldId id="258" r:id="rId14"/>
    <p:sldId id="270" r:id="rId15"/>
    <p:sldId id="261" r:id="rId16"/>
    <p:sldId id="272" r:id="rId17"/>
    <p:sldId id="262" r:id="rId18"/>
    <p:sldId id="273" r:id="rId19"/>
    <p:sldId id="263" r:id="rId20"/>
    <p:sldId id="267" r:id="rId21"/>
    <p:sldId id="28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6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50A2A-A9F1-423D-AEC9-4C002DF6488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</dgm:pt>
    <dgm:pt modelId="{7B452DE9-6042-4E67-A319-EF62011480BF}">
      <dgm:prSet phldrT="[Text]" custT="1"/>
      <dgm:spPr/>
      <dgm:t>
        <a:bodyPr/>
        <a:lstStyle/>
        <a:p>
          <a:r>
            <a:rPr lang="en-US" sz="1400" dirty="0" smtClean="0"/>
            <a:t>Need Identified: Request by Industry for a qualification to be developed</a:t>
          </a:r>
          <a:endParaRPr lang="en-ZA" sz="1400" dirty="0"/>
        </a:p>
      </dgm:t>
    </dgm:pt>
    <dgm:pt modelId="{2E9D1846-629C-424C-B64F-0172C2E879EB}" type="parTrans" cxnId="{9523901F-7213-4954-B72E-02F3408A4EF2}">
      <dgm:prSet/>
      <dgm:spPr/>
      <dgm:t>
        <a:bodyPr/>
        <a:lstStyle/>
        <a:p>
          <a:endParaRPr lang="en-ZA" sz="1400"/>
        </a:p>
      </dgm:t>
    </dgm:pt>
    <dgm:pt modelId="{8A957AC8-EFFF-4112-8845-9CDC0041271C}" type="sibTrans" cxnId="{9523901F-7213-4954-B72E-02F3408A4EF2}">
      <dgm:prSet/>
      <dgm:spPr/>
      <dgm:t>
        <a:bodyPr/>
        <a:lstStyle/>
        <a:p>
          <a:endParaRPr lang="en-ZA" sz="1400"/>
        </a:p>
      </dgm:t>
    </dgm:pt>
    <dgm:pt modelId="{BB7913C9-3A0D-4B4A-8189-3873128359B6}">
      <dgm:prSet phldrT="[Text]" custT="1"/>
      <dgm:spPr/>
      <dgm:t>
        <a:bodyPr/>
        <a:lstStyle/>
        <a:p>
          <a:r>
            <a:rPr lang="en-US" sz="1400" dirty="0" smtClean="0"/>
            <a:t>Funding obtained for development process</a:t>
          </a:r>
          <a:endParaRPr lang="en-ZA" sz="1400" dirty="0"/>
        </a:p>
      </dgm:t>
    </dgm:pt>
    <dgm:pt modelId="{DE358390-A4FE-4EBC-8580-BCB191841A1D}" type="parTrans" cxnId="{29441D87-5F67-41FF-97D8-3E8792EF6506}">
      <dgm:prSet/>
      <dgm:spPr/>
      <dgm:t>
        <a:bodyPr/>
        <a:lstStyle/>
        <a:p>
          <a:endParaRPr lang="en-ZA" sz="1400"/>
        </a:p>
      </dgm:t>
    </dgm:pt>
    <dgm:pt modelId="{1D0B2EE2-F526-4989-B780-448F4455904B}" type="sibTrans" cxnId="{29441D87-5F67-41FF-97D8-3E8792EF6506}">
      <dgm:prSet/>
      <dgm:spPr/>
      <dgm:t>
        <a:bodyPr/>
        <a:lstStyle/>
        <a:p>
          <a:endParaRPr lang="en-ZA" sz="1400"/>
        </a:p>
      </dgm:t>
    </dgm:pt>
    <dgm:pt modelId="{4A7364B3-F29B-4C15-90E2-F9E537962A6A}">
      <dgm:prSet phldrT="[Text]" custT="1"/>
      <dgm:spPr/>
      <dgm:t>
        <a:bodyPr/>
        <a:lstStyle/>
        <a:p>
          <a:r>
            <a:rPr lang="en-US" sz="1400" dirty="0" smtClean="0"/>
            <a:t>Application made and a SLA signed with QCTO</a:t>
          </a:r>
          <a:endParaRPr lang="en-ZA" sz="1400" dirty="0"/>
        </a:p>
      </dgm:t>
    </dgm:pt>
    <dgm:pt modelId="{BDB5966F-7F6E-4CF2-BC19-47F21AE765D1}" type="parTrans" cxnId="{84C767DC-7860-4EF9-BBD2-E586DF682AD3}">
      <dgm:prSet/>
      <dgm:spPr/>
      <dgm:t>
        <a:bodyPr/>
        <a:lstStyle/>
        <a:p>
          <a:endParaRPr lang="en-ZA" sz="1400"/>
        </a:p>
      </dgm:t>
    </dgm:pt>
    <dgm:pt modelId="{A8D272CA-189A-432D-94EF-E100C671BC25}" type="sibTrans" cxnId="{84C767DC-7860-4EF9-BBD2-E586DF682AD3}">
      <dgm:prSet/>
      <dgm:spPr/>
      <dgm:t>
        <a:bodyPr/>
        <a:lstStyle/>
        <a:p>
          <a:endParaRPr lang="en-ZA" sz="1400"/>
        </a:p>
      </dgm:t>
    </dgm:pt>
    <dgm:pt modelId="{48C56CC5-835C-4D24-A709-54EA5C6BF8FF}">
      <dgm:prSet custT="1"/>
      <dgm:spPr/>
      <dgm:t>
        <a:bodyPr/>
        <a:lstStyle/>
        <a:p>
          <a:r>
            <a:rPr lang="en-US" sz="1400" dirty="0" err="1" smtClean="0"/>
            <a:t>CEP</a:t>
          </a:r>
          <a:r>
            <a:rPr lang="en-US" sz="1400" dirty="0" smtClean="0"/>
            <a:t> Meeting 1: Occupational Scoping</a:t>
          </a:r>
          <a:endParaRPr lang="en-ZA" sz="1400" dirty="0"/>
        </a:p>
      </dgm:t>
    </dgm:pt>
    <dgm:pt modelId="{94743F05-9BD5-445C-9E4B-4A4D7F7F3977}" type="parTrans" cxnId="{F6EF51E5-6377-423D-B79A-84D9D7A7A427}">
      <dgm:prSet/>
      <dgm:spPr/>
      <dgm:t>
        <a:bodyPr/>
        <a:lstStyle/>
        <a:p>
          <a:endParaRPr lang="en-ZA" sz="1400"/>
        </a:p>
      </dgm:t>
    </dgm:pt>
    <dgm:pt modelId="{0C5792A2-0520-4BCE-8083-D5EFA4569A0E}" type="sibTrans" cxnId="{F6EF51E5-6377-423D-B79A-84D9D7A7A427}">
      <dgm:prSet/>
      <dgm:spPr/>
      <dgm:t>
        <a:bodyPr/>
        <a:lstStyle/>
        <a:p>
          <a:endParaRPr lang="en-ZA" sz="1400"/>
        </a:p>
      </dgm:t>
    </dgm:pt>
    <dgm:pt modelId="{724D9A71-DF84-4745-B8F4-A5EB6C453D87}">
      <dgm:prSet custT="1"/>
      <dgm:spPr/>
      <dgm:t>
        <a:bodyPr/>
        <a:lstStyle/>
        <a:p>
          <a:r>
            <a:rPr lang="en-US" sz="1400" dirty="0" smtClean="0"/>
            <a:t>Working Group nominated</a:t>
          </a:r>
          <a:endParaRPr lang="en-ZA" sz="1400" dirty="0"/>
        </a:p>
      </dgm:t>
    </dgm:pt>
    <dgm:pt modelId="{2B1E7F0E-CDBD-4DF8-9E90-47206CA5C093}" type="parTrans" cxnId="{87DA9A99-BE5C-43F3-8CCB-C9BA1274CEF5}">
      <dgm:prSet/>
      <dgm:spPr/>
      <dgm:t>
        <a:bodyPr/>
        <a:lstStyle/>
        <a:p>
          <a:endParaRPr lang="en-ZA" sz="1400"/>
        </a:p>
      </dgm:t>
    </dgm:pt>
    <dgm:pt modelId="{6201D5BD-D5A7-43C8-A932-62A6C80A571B}" type="sibTrans" cxnId="{87DA9A99-BE5C-43F3-8CCB-C9BA1274CEF5}">
      <dgm:prSet/>
      <dgm:spPr/>
      <dgm:t>
        <a:bodyPr/>
        <a:lstStyle/>
        <a:p>
          <a:endParaRPr lang="en-ZA" sz="1400"/>
        </a:p>
      </dgm:t>
    </dgm:pt>
    <dgm:pt modelId="{969D8D0B-5F22-47CD-B3C5-A36419CE9043}">
      <dgm:prSet custT="1"/>
      <dgm:spPr/>
      <dgm:t>
        <a:bodyPr/>
        <a:lstStyle/>
        <a:p>
          <a:r>
            <a:rPr lang="en-US" sz="1400" dirty="0" err="1" smtClean="0"/>
            <a:t>CEP</a:t>
          </a:r>
          <a:r>
            <a:rPr lang="en-US" sz="1400" dirty="0" smtClean="0"/>
            <a:t> nominated</a:t>
          </a:r>
          <a:endParaRPr lang="en-ZA" sz="1400" dirty="0"/>
        </a:p>
      </dgm:t>
    </dgm:pt>
    <dgm:pt modelId="{7D7B059A-2466-4BAB-8F66-6C3A8D8389A6}" type="parTrans" cxnId="{C46815AF-054C-47AD-8125-C49566837AD4}">
      <dgm:prSet/>
      <dgm:spPr/>
      <dgm:t>
        <a:bodyPr/>
        <a:lstStyle/>
        <a:p>
          <a:endParaRPr lang="en-ZA" sz="1400"/>
        </a:p>
      </dgm:t>
    </dgm:pt>
    <dgm:pt modelId="{CCECEB8E-CBD6-44C2-91F7-BBCA03A3DCB5}" type="sibTrans" cxnId="{C46815AF-054C-47AD-8125-C49566837AD4}">
      <dgm:prSet/>
      <dgm:spPr/>
      <dgm:t>
        <a:bodyPr/>
        <a:lstStyle/>
        <a:p>
          <a:endParaRPr lang="en-ZA"/>
        </a:p>
      </dgm:t>
    </dgm:pt>
    <dgm:pt modelId="{104FAF59-D091-46D6-B63E-14D1B29E46C6}">
      <dgm:prSet custT="1"/>
      <dgm:spPr/>
      <dgm:t>
        <a:bodyPr/>
        <a:lstStyle/>
        <a:p>
          <a:r>
            <a:rPr lang="en-US" sz="1400" dirty="0" smtClean="0"/>
            <a:t>CEP Meeting 2: Curriculum Development</a:t>
          </a:r>
          <a:endParaRPr lang="en-ZA" sz="1400" dirty="0"/>
        </a:p>
      </dgm:t>
    </dgm:pt>
    <dgm:pt modelId="{9FD059D9-9719-4CDD-8DEF-052514F52734}" type="parTrans" cxnId="{86B91B73-A641-419D-9A00-ED64EB781BD9}">
      <dgm:prSet/>
      <dgm:spPr/>
      <dgm:t>
        <a:bodyPr/>
        <a:lstStyle/>
        <a:p>
          <a:endParaRPr lang="en-ZA" sz="1400"/>
        </a:p>
      </dgm:t>
    </dgm:pt>
    <dgm:pt modelId="{1B7EBFFA-4377-4AD4-9B81-D4D46BD16409}" type="sibTrans" cxnId="{86B91B73-A641-419D-9A00-ED64EB781BD9}">
      <dgm:prSet/>
      <dgm:spPr/>
      <dgm:t>
        <a:bodyPr/>
        <a:lstStyle/>
        <a:p>
          <a:endParaRPr lang="en-ZA" sz="1400"/>
        </a:p>
      </dgm:t>
    </dgm:pt>
    <dgm:pt modelId="{70CA2217-A31D-47BE-A437-6E86CD11FBB1}">
      <dgm:prSet custT="1"/>
      <dgm:spPr/>
      <dgm:t>
        <a:bodyPr/>
        <a:lstStyle/>
        <a:p>
          <a:r>
            <a:rPr lang="en-US" sz="1400" dirty="0" err="1" smtClean="0"/>
            <a:t>CEP</a:t>
          </a:r>
          <a:r>
            <a:rPr lang="en-US" sz="1400" dirty="0" smtClean="0"/>
            <a:t> Meeting 3: Assessment Specifications Development</a:t>
          </a:r>
          <a:endParaRPr lang="en-ZA" sz="1400" dirty="0"/>
        </a:p>
      </dgm:t>
    </dgm:pt>
    <dgm:pt modelId="{082EF2F1-3345-4C53-A308-CFCED54DA1FF}" type="parTrans" cxnId="{8A594BF6-9D5F-4E39-917A-E8E529F42A5B}">
      <dgm:prSet/>
      <dgm:spPr/>
      <dgm:t>
        <a:bodyPr/>
        <a:lstStyle/>
        <a:p>
          <a:endParaRPr lang="en-ZA" sz="1400"/>
        </a:p>
      </dgm:t>
    </dgm:pt>
    <dgm:pt modelId="{DA1B06D7-EA05-4971-9324-F82DC2C4FD86}" type="sibTrans" cxnId="{8A594BF6-9D5F-4E39-917A-E8E529F42A5B}">
      <dgm:prSet/>
      <dgm:spPr/>
      <dgm:t>
        <a:bodyPr/>
        <a:lstStyle/>
        <a:p>
          <a:endParaRPr lang="en-ZA" sz="1400"/>
        </a:p>
      </dgm:t>
    </dgm:pt>
    <dgm:pt modelId="{5C5C678B-0D38-4FFC-B4C1-BD22F607D910}">
      <dgm:prSet custT="1"/>
      <dgm:spPr/>
      <dgm:t>
        <a:bodyPr/>
        <a:lstStyle/>
        <a:p>
          <a:r>
            <a:rPr lang="en-US" sz="1400" dirty="0" smtClean="0"/>
            <a:t>Stakeholder Meeting: </a:t>
          </a:r>
          <a:r>
            <a:rPr lang="en-US" sz="1400" dirty="0" err="1" smtClean="0"/>
            <a:t>Finalise</a:t>
          </a:r>
          <a:r>
            <a:rPr lang="en-US" sz="1400" dirty="0" smtClean="0"/>
            <a:t> Development for submission to </a:t>
          </a:r>
          <a:r>
            <a:rPr lang="en-US" sz="1400" dirty="0" err="1" smtClean="0"/>
            <a:t>QCTO</a:t>
          </a:r>
          <a:endParaRPr lang="en-ZA" sz="1400" dirty="0"/>
        </a:p>
      </dgm:t>
    </dgm:pt>
    <dgm:pt modelId="{5D6566F0-AB4C-476B-AB02-F0D96A11D344}" type="parTrans" cxnId="{A689DDBD-31E8-404E-A2CF-DC396CE0F0DF}">
      <dgm:prSet/>
      <dgm:spPr/>
      <dgm:t>
        <a:bodyPr/>
        <a:lstStyle/>
        <a:p>
          <a:endParaRPr lang="en-ZA" sz="1400"/>
        </a:p>
      </dgm:t>
    </dgm:pt>
    <dgm:pt modelId="{4B2236C9-A810-415F-A1A4-DA3183E7A1EE}" type="sibTrans" cxnId="{A689DDBD-31E8-404E-A2CF-DC396CE0F0DF}">
      <dgm:prSet/>
      <dgm:spPr/>
      <dgm:t>
        <a:bodyPr/>
        <a:lstStyle/>
        <a:p>
          <a:endParaRPr lang="en-ZA" sz="1400"/>
        </a:p>
      </dgm:t>
    </dgm:pt>
    <dgm:pt modelId="{9C7FD739-F22F-455B-8C35-0E925A0FD51E}">
      <dgm:prSet custT="1"/>
      <dgm:spPr/>
      <dgm:t>
        <a:bodyPr/>
        <a:lstStyle/>
        <a:p>
          <a:r>
            <a:rPr lang="en-US" sz="1400" dirty="0" smtClean="0"/>
            <a:t>Submission to </a:t>
          </a:r>
          <a:r>
            <a:rPr lang="en-US" sz="1400" dirty="0" err="1" smtClean="0"/>
            <a:t>QCTO</a:t>
          </a:r>
          <a:endParaRPr lang="en-ZA" sz="1400" dirty="0"/>
        </a:p>
      </dgm:t>
    </dgm:pt>
    <dgm:pt modelId="{AB877252-DDFA-4703-A682-FA3F85D7005B}" type="parTrans" cxnId="{3A42DC89-51E1-4BB5-933C-BF33868EEEF8}">
      <dgm:prSet/>
      <dgm:spPr/>
      <dgm:t>
        <a:bodyPr/>
        <a:lstStyle/>
        <a:p>
          <a:endParaRPr lang="en-US" sz="1400"/>
        </a:p>
      </dgm:t>
    </dgm:pt>
    <dgm:pt modelId="{F722C53C-5857-4432-83EC-4F3F65F16C7C}" type="sibTrans" cxnId="{3A42DC89-51E1-4BB5-933C-BF33868EEEF8}">
      <dgm:prSet/>
      <dgm:spPr/>
      <dgm:t>
        <a:bodyPr/>
        <a:lstStyle/>
        <a:p>
          <a:endParaRPr lang="en-US" sz="1400"/>
        </a:p>
      </dgm:t>
    </dgm:pt>
    <dgm:pt modelId="{5B937F19-802D-4500-8A8E-2A419336A7D1}">
      <dgm:prSet custT="1"/>
      <dgm:spPr/>
      <dgm:t>
        <a:bodyPr/>
        <a:lstStyle/>
        <a:p>
          <a:r>
            <a:rPr lang="en-US" sz="1400" dirty="0" smtClean="0"/>
            <a:t>Qualification Registered</a:t>
          </a:r>
          <a:endParaRPr lang="en-ZA" sz="1400" dirty="0"/>
        </a:p>
      </dgm:t>
    </dgm:pt>
    <dgm:pt modelId="{8EA0745F-847C-47DF-92E9-40C8664933D5}" type="parTrans" cxnId="{DB9F074B-40F8-49A1-9192-CD5E402C8269}">
      <dgm:prSet/>
      <dgm:spPr/>
      <dgm:t>
        <a:bodyPr/>
        <a:lstStyle/>
        <a:p>
          <a:endParaRPr lang="en-US" sz="1400"/>
        </a:p>
      </dgm:t>
    </dgm:pt>
    <dgm:pt modelId="{C7E2F13B-CAD2-4CDE-812D-4AD27A37BB76}" type="sibTrans" cxnId="{DB9F074B-40F8-49A1-9192-CD5E402C8269}">
      <dgm:prSet/>
      <dgm:spPr/>
      <dgm:t>
        <a:bodyPr/>
        <a:lstStyle/>
        <a:p>
          <a:endParaRPr lang="en-US" sz="1400"/>
        </a:p>
      </dgm:t>
    </dgm:pt>
    <dgm:pt modelId="{ABAC7F86-9BF4-4C89-A5E5-EEC41AF14EC8}">
      <dgm:prSet custT="1"/>
      <dgm:spPr/>
      <dgm:t>
        <a:bodyPr/>
        <a:lstStyle/>
        <a:p>
          <a:r>
            <a:rPr lang="en-US" sz="1400" dirty="0" smtClean="0"/>
            <a:t>Public Comment process via </a:t>
          </a:r>
          <a:r>
            <a:rPr lang="en-US" sz="1400" dirty="0" err="1" smtClean="0"/>
            <a:t>SAQA</a:t>
          </a:r>
          <a:endParaRPr lang="en-ZA" sz="1400" dirty="0"/>
        </a:p>
      </dgm:t>
    </dgm:pt>
    <dgm:pt modelId="{51A23188-A09C-455D-8DF1-118AFFC1CBC3}" type="parTrans" cxnId="{F71DD354-827F-4ECD-A5F9-884DB2C66827}">
      <dgm:prSet/>
      <dgm:spPr/>
      <dgm:t>
        <a:bodyPr/>
        <a:lstStyle/>
        <a:p>
          <a:endParaRPr lang="en-US" sz="1400"/>
        </a:p>
      </dgm:t>
    </dgm:pt>
    <dgm:pt modelId="{18753823-A0A9-463C-9460-A28B18213199}" type="sibTrans" cxnId="{F71DD354-827F-4ECD-A5F9-884DB2C66827}">
      <dgm:prSet/>
      <dgm:spPr/>
      <dgm:t>
        <a:bodyPr/>
        <a:lstStyle/>
        <a:p>
          <a:endParaRPr lang="en-US" sz="1400"/>
        </a:p>
      </dgm:t>
    </dgm:pt>
    <dgm:pt modelId="{202623A0-19E2-4532-882E-75B7EEC70210}">
      <dgm:prSet custT="1"/>
      <dgm:spPr/>
      <dgm:t>
        <a:bodyPr/>
        <a:lstStyle/>
        <a:p>
          <a:r>
            <a:rPr lang="en-US" sz="1400" dirty="0" smtClean="0"/>
            <a:t>External Summative Assessment  (</a:t>
          </a:r>
          <a:r>
            <a:rPr lang="en-US" sz="1400" dirty="0" err="1" smtClean="0"/>
            <a:t>ESA</a:t>
          </a:r>
          <a:r>
            <a:rPr lang="en-US" sz="1400" dirty="0" smtClean="0"/>
            <a:t>) Tools developed</a:t>
          </a:r>
          <a:endParaRPr lang="en-ZA" sz="1400" dirty="0"/>
        </a:p>
      </dgm:t>
    </dgm:pt>
    <dgm:pt modelId="{5A148D89-6C1F-4606-AA26-249AF0A2AB8C}" type="parTrans" cxnId="{ABFFE8DF-0D2B-4634-B8BC-B89B4B6F7D6E}">
      <dgm:prSet/>
      <dgm:spPr/>
      <dgm:t>
        <a:bodyPr/>
        <a:lstStyle/>
        <a:p>
          <a:endParaRPr lang="en-US" sz="1400"/>
        </a:p>
      </dgm:t>
    </dgm:pt>
    <dgm:pt modelId="{F3716F7B-318B-460C-9BDD-F0844F6875AE}" type="sibTrans" cxnId="{ABFFE8DF-0D2B-4634-B8BC-B89B4B6F7D6E}">
      <dgm:prSet/>
      <dgm:spPr/>
      <dgm:t>
        <a:bodyPr/>
        <a:lstStyle/>
        <a:p>
          <a:endParaRPr lang="en-US" sz="1400"/>
        </a:p>
      </dgm:t>
    </dgm:pt>
    <dgm:pt modelId="{C355B42C-5CB0-41B0-B3A3-86D86A171190}">
      <dgm:prSet custT="1"/>
      <dgm:spPr/>
      <dgm:t>
        <a:bodyPr/>
        <a:lstStyle/>
        <a:p>
          <a:r>
            <a:rPr lang="en-US" sz="1400" dirty="0" smtClean="0"/>
            <a:t>Providers , Employers, assessors, moderators accredited</a:t>
          </a:r>
          <a:endParaRPr lang="en-ZA" sz="1400" dirty="0"/>
        </a:p>
      </dgm:t>
    </dgm:pt>
    <dgm:pt modelId="{3D365C52-09DA-42E7-A52E-15FB0BD376A3}" type="parTrans" cxnId="{D9411BAC-DDC7-4FD4-A34B-0496A906574B}">
      <dgm:prSet/>
      <dgm:spPr/>
      <dgm:t>
        <a:bodyPr/>
        <a:lstStyle/>
        <a:p>
          <a:endParaRPr lang="en-US" sz="1400"/>
        </a:p>
      </dgm:t>
    </dgm:pt>
    <dgm:pt modelId="{9ED88080-3F0C-47ED-8DDF-8796A956A032}" type="sibTrans" cxnId="{D9411BAC-DDC7-4FD4-A34B-0496A906574B}">
      <dgm:prSet/>
      <dgm:spPr/>
      <dgm:t>
        <a:bodyPr/>
        <a:lstStyle/>
        <a:p>
          <a:endParaRPr lang="en-US" sz="1400"/>
        </a:p>
      </dgm:t>
    </dgm:pt>
    <dgm:pt modelId="{D24E06FB-CFD4-4DDE-A8E5-929CEAA2F3BE}">
      <dgm:prSet custT="1"/>
      <dgm:spPr/>
      <dgm:t>
        <a:bodyPr/>
        <a:lstStyle/>
        <a:p>
          <a:r>
            <a:rPr lang="en-US" sz="1400" dirty="0" smtClean="0"/>
            <a:t>Training conducted</a:t>
          </a:r>
          <a:endParaRPr lang="en-ZA" sz="1400" dirty="0"/>
        </a:p>
      </dgm:t>
    </dgm:pt>
    <dgm:pt modelId="{3BD0560B-9A57-4C2C-A0F9-3F3E02C233DD}" type="parTrans" cxnId="{13C601E4-A8B8-4F04-AFC7-DA6633A670D6}">
      <dgm:prSet/>
      <dgm:spPr/>
      <dgm:t>
        <a:bodyPr/>
        <a:lstStyle/>
        <a:p>
          <a:endParaRPr lang="en-US" sz="1400"/>
        </a:p>
      </dgm:t>
    </dgm:pt>
    <dgm:pt modelId="{E8C27557-1B8A-478C-8605-0F638AA1DB1E}" type="sibTrans" cxnId="{13C601E4-A8B8-4F04-AFC7-DA6633A670D6}">
      <dgm:prSet/>
      <dgm:spPr/>
      <dgm:t>
        <a:bodyPr/>
        <a:lstStyle/>
        <a:p>
          <a:endParaRPr lang="en-US" sz="1400"/>
        </a:p>
      </dgm:t>
    </dgm:pt>
    <dgm:pt modelId="{BB990E0C-ADC8-430D-858F-A2A60E24B826}">
      <dgm:prSet custT="1"/>
      <dgm:spPr/>
      <dgm:t>
        <a:bodyPr/>
        <a:lstStyle/>
        <a:p>
          <a:r>
            <a:rPr lang="en-US" sz="1400" dirty="0" smtClean="0"/>
            <a:t>Learners certified by </a:t>
          </a:r>
          <a:r>
            <a:rPr lang="en-US" sz="1400" dirty="0" err="1" smtClean="0"/>
            <a:t>QCTO</a:t>
          </a:r>
          <a:endParaRPr lang="en-ZA" sz="1400" dirty="0"/>
        </a:p>
      </dgm:t>
    </dgm:pt>
    <dgm:pt modelId="{22C6D990-C499-4D66-A6B1-D5A712F9783B}" type="parTrans" cxnId="{32719535-797D-461A-B000-8100A54B8237}">
      <dgm:prSet/>
      <dgm:spPr/>
      <dgm:t>
        <a:bodyPr/>
        <a:lstStyle/>
        <a:p>
          <a:endParaRPr lang="en-US" sz="1400"/>
        </a:p>
      </dgm:t>
    </dgm:pt>
    <dgm:pt modelId="{6B73EF63-9163-43D5-8CB3-8BC57DA62A94}" type="sibTrans" cxnId="{32719535-797D-461A-B000-8100A54B8237}">
      <dgm:prSet/>
      <dgm:spPr/>
      <dgm:t>
        <a:bodyPr/>
        <a:lstStyle/>
        <a:p>
          <a:endParaRPr lang="en-US" sz="1400"/>
        </a:p>
      </dgm:t>
    </dgm:pt>
    <dgm:pt modelId="{00AF6103-B1B2-488E-BD22-5A1D387BEB44}" type="pres">
      <dgm:prSet presAssocID="{B2150A2A-A9F1-423D-AEC9-4C002DF6488D}" presName="Name0" presStyleCnt="0">
        <dgm:presLayoutVars>
          <dgm:dir/>
          <dgm:resizeHandles/>
        </dgm:presLayoutVars>
      </dgm:prSet>
      <dgm:spPr/>
    </dgm:pt>
    <dgm:pt modelId="{905AC56E-186B-47F0-9E02-1E5811DAE5D3}" type="pres">
      <dgm:prSet presAssocID="{7B452DE9-6042-4E67-A319-EF62011480BF}" presName="compNode" presStyleCnt="0"/>
      <dgm:spPr/>
    </dgm:pt>
    <dgm:pt modelId="{80442D14-5FA0-49C5-A0D4-1CDFBBEA2F37}" type="pres">
      <dgm:prSet presAssocID="{7B452DE9-6042-4E67-A319-EF62011480BF}" presName="dummyConnPt" presStyleCnt="0"/>
      <dgm:spPr/>
    </dgm:pt>
    <dgm:pt modelId="{267C700E-4739-469A-9F04-AD0CC669DDF1}" type="pres">
      <dgm:prSet presAssocID="{7B452DE9-6042-4E67-A319-EF62011480BF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38FDE-22F6-4392-A86B-5E89357BCA10}" type="pres">
      <dgm:prSet presAssocID="{8A957AC8-EFFF-4112-8845-9CDC0041271C}" presName="sibTrans" presStyleLbl="bgSibTrans2D1" presStyleIdx="0" presStyleCnt="15"/>
      <dgm:spPr/>
      <dgm:t>
        <a:bodyPr/>
        <a:lstStyle/>
        <a:p>
          <a:endParaRPr lang="en-US"/>
        </a:p>
      </dgm:t>
    </dgm:pt>
    <dgm:pt modelId="{B6F549A1-CFB3-4906-B02F-3CC7DFEE4DC0}" type="pres">
      <dgm:prSet presAssocID="{BB7913C9-3A0D-4B4A-8189-3873128359B6}" presName="compNode" presStyleCnt="0"/>
      <dgm:spPr/>
    </dgm:pt>
    <dgm:pt modelId="{F7EB3595-DA43-4378-8DB5-10300570E2E2}" type="pres">
      <dgm:prSet presAssocID="{BB7913C9-3A0D-4B4A-8189-3873128359B6}" presName="dummyConnPt" presStyleCnt="0"/>
      <dgm:spPr/>
    </dgm:pt>
    <dgm:pt modelId="{E14AA127-A22D-4389-A1AD-BB4659F048B2}" type="pres">
      <dgm:prSet presAssocID="{BB7913C9-3A0D-4B4A-8189-3873128359B6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C2A27-3C61-4C9C-9FBC-D487B16D8446}" type="pres">
      <dgm:prSet presAssocID="{1D0B2EE2-F526-4989-B780-448F4455904B}" presName="sibTrans" presStyleLbl="bgSibTrans2D1" presStyleIdx="1" presStyleCnt="15"/>
      <dgm:spPr/>
      <dgm:t>
        <a:bodyPr/>
        <a:lstStyle/>
        <a:p>
          <a:endParaRPr lang="en-US"/>
        </a:p>
      </dgm:t>
    </dgm:pt>
    <dgm:pt modelId="{B20CEFA3-3426-435D-81A5-24D3F08F9FF0}" type="pres">
      <dgm:prSet presAssocID="{4A7364B3-F29B-4C15-90E2-F9E537962A6A}" presName="compNode" presStyleCnt="0"/>
      <dgm:spPr/>
    </dgm:pt>
    <dgm:pt modelId="{B72A0027-DB52-4560-B00E-1AFDB8E8F59B}" type="pres">
      <dgm:prSet presAssocID="{4A7364B3-F29B-4C15-90E2-F9E537962A6A}" presName="dummyConnPt" presStyleCnt="0"/>
      <dgm:spPr/>
    </dgm:pt>
    <dgm:pt modelId="{F714DB7D-167B-4E5C-9C32-FBA11456C36A}" type="pres">
      <dgm:prSet presAssocID="{4A7364B3-F29B-4C15-90E2-F9E537962A6A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6DC9-B1D5-4713-99DF-6F5006A9995E}" type="pres">
      <dgm:prSet presAssocID="{A8D272CA-189A-432D-94EF-E100C671BC25}" presName="sibTrans" presStyleLbl="bgSibTrans2D1" presStyleIdx="2" presStyleCnt="15" custAng="5311371" custScaleX="17790" custScaleY="158617" custLinFactY="227301" custLinFactNeighborX="-48971" custLinFactNeighborY="300000"/>
      <dgm:spPr/>
      <dgm:t>
        <a:bodyPr/>
        <a:lstStyle/>
        <a:p>
          <a:endParaRPr lang="en-US"/>
        </a:p>
      </dgm:t>
    </dgm:pt>
    <dgm:pt modelId="{E45D6FA6-DDCA-41CF-B8F4-C1AE6C4C16CE}" type="pres">
      <dgm:prSet presAssocID="{48C56CC5-835C-4D24-A709-54EA5C6BF8FF}" presName="compNode" presStyleCnt="0"/>
      <dgm:spPr/>
    </dgm:pt>
    <dgm:pt modelId="{CB8B48DB-7C14-4FD5-9ABF-8A5F3D05790C}" type="pres">
      <dgm:prSet presAssocID="{48C56CC5-835C-4D24-A709-54EA5C6BF8FF}" presName="dummyConnPt" presStyleCnt="0"/>
      <dgm:spPr/>
    </dgm:pt>
    <dgm:pt modelId="{0A2202BB-C04E-41DD-88C8-865C339A0D17}" type="pres">
      <dgm:prSet presAssocID="{48C56CC5-835C-4D24-A709-54EA5C6BF8FF}" presName="node" presStyleLbl="node1" presStyleIdx="3" presStyleCnt="16" custLinFactX="29481" custLinFactY="-1908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5F529-023A-4F1C-899F-E357873D4446}" type="pres">
      <dgm:prSet presAssocID="{0C5792A2-0520-4BCE-8083-D5EFA4569A0E}" presName="sibTrans" presStyleLbl="bgSibTrans2D1" presStyleIdx="3" presStyleCnt="15"/>
      <dgm:spPr/>
      <dgm:t>
        <a:bodyPr/>
        <a:lstStyle/>
        <a:p>
          <a:endParaRPr lang="en-US"/>
        </a:p>
      </dgm:t>
    </dgm:pt>
    <dgm:pt modelId="{BF031425-AF39-4827-AB7D-E8190540664D}" type="pres">
      <dgm:prSet presAssocID="{724D9A71-DF84-4745-B8F4-A5EB6C453D87}" presName="compNode" presStyleCnt="0"/>
      <dgm:spPr/>
    </dgm:pt>
    <dgm:pt modelId="{25A5A253-15F3-4B9A-AEF2-09A1403EF69D}" type="pres">
      <dgm:prSet presAssocID="{724D9A71-DF84-4745-B8F4-A5EB6C453D87}" presName="dummyConnPt" presStyleCnt="0"/>
      <dgm:spPr/>
    </dgm:pt>
    <dgm:pt modelId="{E0F0C1C1-B478-4866-B424-7FCD4B89012F}" type="pres">
      <dgm:prSet presAssocID="{724D9A71-DF84-4745-B8F4-A5EB6C453D87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488CBC6-C674-4673-A087-C03057B9F3E8}" type="pres">
      <dgm:prSet presAssocID="{6201D5BD-D5A7-43C8-A932-62A6C80A571B}" presName="sibTrans" presStyleLbl="bgSibTrans2D1" presStyleIdx="4" presStyleCnt="15"/>
      <dgm:spPr/>
      <dgm:t>
        <a:bodyPr/>
        <a:lstStyle/>
        <a:p>
          <a:endParaRPr lang="en-US"/>
        </a:p>
      </dgm:t>
    </dgm:pt>
    <dgm:pt modelId="{35703F48-A3D7-4264-A535-7913F6C448F1}" type="pres">
      <dgm:prSet presAssocID="{969D8D0B-5F22-47CD-B3C5-A36419CE9043}" presName="compNode" presStyleCnt="0"/>
      <dgm:spPr/>
    </dgm:pt>
    <dgm:pt modelId="{5B797C99-55A8-46B8-A5B4-59E5BFD74E66}" type="pres">
      <dgm:prSet presAssocID="{969D8D0B-5F22-47CD-B3C5-A36419CE9043}" presName="dummyConnPt" presStyleCnt="0"/>
      <dgm:spPr/>
    </dgm:pt>
    <dgm:pt modelId="{D83236D0-49DE-4C3C-BDFA-96773BEA4CC5}" type="pres">
      <dgm:prSet presAssocID="{969D8D0B-5F22-47CD-B3C5-A36419CE9043}" presName="node" presStyleLbl="node1" presStyleIdx="5" presStyleCnt="16" custLinFactX="-33139" custLinFactY="2593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099E05-5BC0-43BE-AC39-B969DD731C46}" type="pres">
      <dgm:prSet presAssocID="{CCECEB8E-CBD6-44C2-91F7-BBCA03A3DCB5}" presName="sibTrans" presStyleLbl="bgSibTrans2D1" presStyleIdx="5" presStyleCnt="15" custAng="2494384" custFlipHor="1" custScaleX="3993" custScaleY="210791" custLinFactY="-100000" custLinFactNeighborX="31066" custLinFactNeighborY="-129116"/>
      <dgm:spPr/>
      <dgm:t>
        <a:bodyPr/>
        <a:lstStyle/>
        <a:p>
          <a:endParaRPr lang="en-US"/>
        </a:p>
      </dgm:t>
    </dgm:pt>
    <dgm:pt modelId="{D3D02F91-7C57-4C8E-9101-9D66E3C4A297}" type="pres">
      <dgm:prSet presAssocID="{104FAF59-D091-46D6-B63E-14D1B29E46C6}" presName="compNode" presStyleCnt="0"/>
      <dgm:spPr/>
    </dgm:pt>
    <dgm:pt modelId="{90F6666A-510D-435D-991D-35CA611E7544}" type="pres">
      <dgm:prSet presAssocID="{104FAF59-D091-46D6-B63E-14D1B29E46C6}" presName="dummyConnPt" presStyleCnt="0"/>
      <dgm:spPr/>
    </dgm:pt>
    <dgm:pt modelId="{84C042F7-FCDB-4BBA-8B89-0B063E0DD01B}" type="pres">
      <dgm:prSet presAssocID="{104FAF59-D091-46D6-B63E-14D1B29E46C6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49D6B-9286-41EC-96F3-73394E253902}" type="pres">
      <dgm:prSet presAssocID="{1B7EBFFA-4377-4AD4-9B81-D4D46BD16409}" presName="sibTrans" presStyleLbl="bgSibTrans2D1" presStyleIdx="6" presStyleCnt="15"/>
      <dgm:spPr/>
      <dgm:t>
        <a:bodyPr/>
        <a:lstStyle/>
        <a:p>
          <a:endParaRPr lang="en-US"/>
        </a:p>
      </dgm:t>
    </dgm:pt>
    <dgm:pt modelId="{B433E754-30B6-493D-8CCF-DC16121E3768}" type="pres">
      <dgm:prSet presAssocID="{70CA2217-A31D-47BE-A437-6E86CD11FBB1}" presName="compNode" presStyleCnt="0"/>
      <dgm:spPr/>
    </dgm:pt>
    <dgm:pt modelId="{0CDFCC68-ACCC-4BAD-9A70-40EE5B253E36}" type="pres">
      <dgm:prSet presAssocID="{70CA2217-A31D-47BE-A437-6E86CD11FBB1}" presName="dummyConnPt" presStyleCnt="0"/>
      <dgm:spPr/>
    </dgm:pt>
    <dgm:pt modelId="{CAB63D46-C2D6-439C-9ABF-6CBBA09ED858}" type="pres">
      <dgm:prSet presAssocID="{70CA2217-A31D-47BE-A437-6E86CD11FBB1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4ED53-1136-421C-A9DF-C457FEC96ACE}" type="pres">
      <dgm:prSet presAssocID="{DA1B06D7-EA05-4971-9324-F82DC2C4FD86}" presName="sibTrans" presStyleLbl="bgSibTrans2D1" presStyleIdx="7" presStyleCnt="15"/>
      <dgm:spPr/>
      <dgm:t>
        <a:bodyPr/>
        <a:lstStyle/>
        <a:p>
          <a:endParaRPr lang="en-US"/>
        </a:p>
      </dgm:t>
    </dgm:pt>
    <dgm:pt modelId="{292AE25C-96C0-4D2A-AF47-F490C560BFEC}" type="pres">
      <dgm:prSet presAssocID="{5C5C678B-0D38-4FFC-B4C1-BD22F607D910}" presName="compNode" presStyleCnt="0"/>
      <dgm:spPr/>
    </dgm:pt>
    <dgm:pt modelId="{EFF87AE5-53A8-4098-98C1-6D5AD9D8262E}" type="pres">
      <dgm:prSet presAssocID="{5C5C678B-0D38-4FFC-B4C1-BD22F607D910}" presName="dummyConnPt" presStyleCnt="0"/>
      <dgm:spPr/>
    </dgm:pt>
    <dgm:pt modelId="{8AB1DD39-7EDE-4DAD-A6A5-A2F5FD3476B1}" type="pres">
      <dgm:prSet presAssocID="{5C5C678B-0D38-4FFC-B4C1-BD22F607D910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DFE29823-5A27-4137-8CC4-A5A9EE047A41}" type="pres">
      <dgm:prSet presAssocID="{4B2236C9-A810-415F-A1A4-DA3183E7A1EE}" presName="sibTrans" presStyleLbl="bgSibTrans2D1" presStyleIdx="8" presStyleCnt="15"/>
      <dgm:spPr/>
      <dgm:t>
        <a:bodyPr/>
        <a:lstStyle/>
        <a:p>
          <a:endParaRPr lang="en-US"/>
        </a:p>
      </dgm:t>
    </dgm:pt>
    <dgm:pt modelId="{203ED384-F2DC-4119-ABA2-F6F3FBF6C3F8}" type="pres">
      <dgm:prSet presAssocID="{9C7FD739-F22F-455B-8C35-0E925A0FD51E}" presName="compNode" presStyleCnt="0"/>
      <dgm:spPr/>
    </dgm:pt>
    <dgm:pt modelId="{D6D73989-2762-4518-BE11-889CB7B9071F}" type="pres">
      <dgm:prSet presAssocID="{9C7FD739-F22F-455B-8C35-0E925A0FD51E}" presName="dummyConnPt" presStyleCnt="0"/>
      <dgm:spPr/>
    </dgm:pt>
    <dgm:pt modelId="{0E46D1E2-4264-4985-81E1-9D0D15F83199}" type="pres">
      <dgm:prSet presAssocID="{9C7FD739-F22F-455B-8C35-0E925A0FD51E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781B6-02BD-446A-B551-9960105CFC20}" type="pres">
      <dgm:prSet presAssocID="{F722C53C-5857-4432-83EC-4F3F65F16C7C}" presName="sibTrans" presStyleLbl="bgSibTrans2D1" presStyleIdx="9" presStyleCnt="15"/>
      <dgm:spPr/>
      <dgm:t>
        <a:bodyPr/>
        <a:lstStyle/>
        <a:p>
          <a:endParaRPr lang="en-ZA"/>
        </a:p>
      </dgm:t>
    </dgm:pt>
    <dgm:pt modelId="{3E049940-C2AD-4C6F-92B1-9D996967170A}" type="pres">
      <dgm:prSet presAssocID="{ABAC7F86-9BF4-4C89-A5E5-EEC41AF14EC8}" presName="compNode" presStyleCnt="0"/>
      <dgm:spPr/>
    </dgm:pt>
    <dgm:pt modelId="{44AA476C-E413-4FFC-B177-8F7E9711B7F8}" type="pres">
      <dgm:prSet presAssocID="{ABAC7F86-9BF4-4C89-A5E5-EEC41AF14EC8}" presName="dummyConnPt" presStyleCnt="0"/>
      <dgm:spPr/>
    </dgm:pt>
    <dgm:pt modelId="{54E6A652-EBE0-4721-8867-85C64141FF4F}" type="pres">
      <dgm:prSet presAssocID="{ABAC7F86-9BF4-4C89-A5E5-EEC41AF14EC8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83C2B-19D1-45FE-80CD-A04634F8AC1D}" type="pres">
      <dgm:prSet presAssocID="{18753823-A0A9-463C-9460-A28B18213199}" presName="sibTrans" presStyleLbl="bgSibTrans2D1" presStyleIdx="10" presStyleCnt="15"/>
      <dgm:spPr/>
      <dgm:t>
        <a:bodyPr/>
        <a:lstStyle/>
        <a:p>
          <a:endParaRPr lang="en-ZA"/>
        </a:p>
      </dgm:t>
    </dgm:pt>
    <dgm:pt modelId="{299B9E43-CB7D-4594-8458-BEB4A4534572}" type="pres">
      <dgm:prSet presAssocID="{5B937F19-802D-4500-8A8E-2A419336A7D1}" presName="compNode" presStyleCnt="0"/>
      <dgm:spPr/>
    </dgm:pt>
    <dgm:pt modelId="{CB0967DA-5286-47EA-B0AE-31B8CF08FE54}" type="pres">
      <dgm:prSet presAssocID="{5B937F19-802D-4500-8A8E-2A419336A7D1}" presName="dummyConnPt" presStyleCnt="0"/>
      <dgm:spPr/>
    </dgm:pt>
    <dgm:pt modelId="{A5910713-B616-44E5-A9AA-1D23AB5A4EBB}" type="pres">
      <dgm:prSet presAssocID="{5B937F19-802D-4500-8A8E-2A419336A7D1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44A29828-3766-49E4-A00A-556640C42CA8}" type="pres">
      <dgm:prSet presAssocID="{C7E2F13B-CAD2-4CDE-812D-4AD27A37BB76}" presName="sibTrans" presStyleLbl="bgSibTrans2D1" presStyleIdx="11" presStyleCnt="15"/>
      <dgm:spPr/>
      <dgm:t>
        <a:bodyPr/>
        <a:lstStyle/>
        <a:p>
          <a:endParaRPr lang="en-ZA"/>
        </a:p>
      </dgm:t>
    </dgm:pt>
    <dgm:pt modelId="{1F378AB2-33B4-4B00-90CA-AF44718CA921}" type="pres">
      <dgm:prSet presAssocID="{202623A0-19E2-4532-882E-75B7EEC70210}" presName="compNode" presStyleCnt="0"/>
      <dgm:spPr/>
    </dgm:pt>
    <dgm:pt modelId="{DAC568B1-9F2C-4503-98CF-8463795C14ED}" type="pres">
      <dgm:prSet presAssocID="{202623A0-19E2-4532-882E-75B7EEC70210}" presName="dummyConnPt" presStyleCnt="0"/>
      <dgm:spPr/>
    </dgm:pt>
    <dgm:pt modelId="{710E1E65-A3A6-4846-8642-1E3EEC8681A3}" type="pres">
      <dgm:prSet presAssocID="{202623A0-19E2-4532-882E-75B7EEC70210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B9E4-A467-4355-8D9F-997BA08E0BA2}" type="pres">
      <dgm:prSet presAssocID="{F3716F7B-318B-460C-9BDD-F0844F6875AE}" presName="sibTrans" presStyleLbl="bgSibTrans2D1" presStyleIdx="12" presStyleCnt="15"/>
      <dgm:spPr/>
      <dgm:t>
        <a:bodyPr/>
        <a:lstStyle/>
        <a:p>
          <a:endParaRPr lang="en-ZA"/>
        </a:p>
      </dgm:t>
    </dgm:pt>
    <dgm:pt modelId="{0ADC0EE5-4F1D-46FD-B0D4-3F1905FE5AEF}" type="pres">
      <dgm:prSet presAssocID="{C355B42C-5CB0-41B0-B3A3-86D86A171190}" presName="compNode" presStyleCnt="0"/>
      <dgm:spPr/>
    </dgm:pt>
    <dgm:pt modelId="{168894A0-BAA8-46A0-A42B-6F2323645D17}" type="pres">
      <dgm:prSet presAssocID="{C355B42C-5CB0-41B0-B3A3-86D86A171190}" presName="dummyConnPt" presStyleCnt="0"/>
      <dgm:spPr/>
    </dgm:pt>
    <dgm:pt modelId="{BEA3531B-421F-4CC9-A3F9-FCBFE19E677E}" type="pres">
      <dgm:prSet presAssocID="{C355B42C-5CB0-41B0-B3A3-86D86A171190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4BDA2-66B7-4149-8C43-210AA1335628}" type="pres">
      <dgm:prSet presAssocID="{9ED88080-3F0C-47ED-8DDF-8796A956A032}" presName="sibTrans" presStyleLbl="bgSibTrans2D1" presStyleIdx="13" presStyleCnt="15"/>
      <dgm:spPr/>
      <dgm:t>
        <a:bodyPr/>
        <a:lstStyle/>
        <a:p>
          <a:endParaRPr lang="en-ZA"/>
        </a:p>
      </dgm:t>
    </dgm:pt>
    <dgm:pt modelId="{90D7955B-04F9-46B6-B3D8-9C9177623099}" type="pres">
      <dgm:prSet presAssocID="{D24E06FB-CFD4-4DDE-A8E5-929CEAA2F3BE}" presName="compNode" presStyleCnt="0"/>
      <dgm:spPr/>
    </dgm:pt>
    <dgm:pt modelId="{95B2884A-195A-4477-BE7B-DF0A0B86FF95}" type="pres">
      <dgm:prSet presAssocID="{D24E06FB-CFD4-4DDE-A8E5-929CEAA2F3BE}" presName="dummyConnPt" presStyleCnt="0"/>
      <dgm:spPr/>
    </dgm:pt>
    <dgm:pt modelId="{2A18C5E9-A29C-4502-A2C6-2DB785E2D1A6}" type="pres">
      <dgm:prSet presAssocID="{D24E06FB-CFD4-4DDE-A8E5-929CEAA2F3BE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8505F-F308-4855-BFA1-399AF2DC8B1D}" type="pres">
      <dgm:prSet presAssocID="{E8C27557-1B8A-478C-8605-0F638AA1DB1E}" presName="sibTrans" presStyleLbl="bgSibTrans2D1" presStyleIdx="14" presStyleCnt="15"/>
      <dgm:spPr/>
      <dgm:t>
        <a:bodyPr/>
        <a:lstStyle/>
        <a:p>
          <a:endParaRPr lang="en-ZA"/>
        </a:p>
      </dgm:t>
    </dgm:pt>
    <dgm:pt modelId="{6A3E3E96-B13C-48FE-B34F-311B298CC3D0}" type="pres">
      <dgm:prSet presAssocID="{BB990E0C-ADC8-430D-858F-A2A60E24B826}" presName="compNode" presStyleCnt="0"/>
      <dgm:spPr/>
    </dgm:pt>
    <dgm:pt modelId="{18894AD5-8F59-412A-AA4F-C9DF87165117}" type="pres">
      <dgm:prSet presAssocID="{BB990E0C-ADC8-430D-858F-A2A60E24B826}" presName="dummyConnPt" presStyleCnt="0"/>
      <dgm:spPr/>
    </dgm:pt>
    <dgm:pt modelId="{C383EC68-A080-444D-A5E7-B7F87241E2AB}" type="pres">
      <dgm:prSet presAssocID="{BB990E0C-ADC8-430D-858F-A2A60E24B826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23901F-7213-4954-B72E-02F3408A4EF2}" srcId="{B2150A2A-A9F1-423D-AEC9-4C002DF6488D}" destId="{7B452DE9-6042-4E67-A319-EF62011480BF}" srcOrd="0" destOrd="0" parTransId="{2E9D1846-629C-424C-B64F-0172C2E879EB}" sibTransId="{8A957AC8-EFFF-4112-8845-9CDC0041271C}"/>
    <dgm:cxn modelId="{1266A87C-1FC4-4C8F-B6C9-F32378C7DBA4}" type="presOf" srcId="{7B452DE9-6042-4E67-A319-EF62011480BF}" destId="{267C700E-4739-469A-9F04-AD0CC669DDF1}" srcOrd="0" destOrd="0" presId="urn:microsoft.com/office/officeart/2005/8/layout/bProcess4"/>
    <dgm:cxn modelId="{02F3F729-2016-4BF9-ABFB-7FE0A10B9478}" type="presOf" srcId="{9ED88080-3F0C-47ED-8DDF-8796A956A032}" destId="{9794BDA2-66B7-4149-8C43-210AA1335628}" srcOrd="0" destOrd="0" presId="urn:microsoft.com/office/officeart/2005/8/layout/bProcess4"/>
    <dgm:cxn modelId="{077E7236-7CD2-43AD-81D2-006B5EDFAC29}" type="presOf" srcId="{F722C53C-5857-4432-83EC-4F3F65F16C7C}" destId="{69C781B6-02BD-446A-B551-9960105CFC20}" srcOrd="0" destOrd="0" presId="urn:microsoft.com/office/officeart/2005/8/layout/bProcess4"/>
    <dgm:cxn modelId="{42B6A058-C596-456B-88DC-78BA9DF3B8AE}" type="presOf" srcId="{724D9A71-DF84-4745-B8F4-A5EB6C453D87}" destId="{E0F0C1C1-B478-4866-B424-7FCD4B89012F}" srcOrd="0" destOrd="0" presId="urn:microsoft.com/office/officeart/2005/8/layout/bProcess4"/>
    <dgm:cxn modelId="{DB9F074B-40F8-49A1-9192-CD5E402C8269}" srcId="{B2150A2A-A9F1-423D-AEC9-4C002DF6488D}" destId="{5B937F19-802D-4500-8A8E-2A419336A7D1}" srcOrd="11" destOrd="0" parTransId="{8EA0745F-847C-47DF-92E9-40C8664933D5}" sibTransId="{C7E2F13B-CAD2-4CDE-812D-4AD27A37BB76}"/>
    <dgm:cxn modelId="{AB4813A4-124B-417E-BEEC-9A190F32C96C}" type="presOf" srcId="{CCECEB8E-CBD6-44C2-91F7-BBCA03A3DCB5}" destId="{7B099E05-5BC0-43BE-AC39-B969DD731C46}" srcOrd="0" destOrd="0" presId="urn:microsoft.com/office/officeart/2005/8/layout/bProcess4"/>
    <dgm:cxn modelId="{CB17A603-20A9-4C94-9832-B9C90B1331B8}" type="presOf" srcId="{E8C27557-1B8A-478C-8605-0F638AA1DB1E}" destId="{D8E8505F-F308-4855-BFA1-399AF2DC8B1D}" srcOrd="0" destOrd="0" presId="urn:microsoft.com/office/officeart/2005/8/layout/bProcess4"/>
    <dgm:cxn modelId="{34525C6D-E98C-4393-9ACD-66EF2CCCB72B}" type="presOf" srcId="{D24E06FB-CFD4-4DDE-A8E5-929CEAA2F3BE}" destId="{2A18C5E9-A29C-4502-A2C6-2DB785E2D1A6}" srcOrd="0" destOrd="0" presId="urn:microsoft.com/office/officeart/2005/8/layout/bProcess4"/>
    <dgm:cxn modelId="{F6EF51E5-6377-423D-B79A-84D9D7A7A427}" srcId="{B2150A2A-A9F1-423D-AEC9-4C002DF6488D}" destId="{48C56CC5-835C-4D24-A709-54EA5C6BF8FF}" srcOrd="3" destOrd="0" parTransId="{94743F05-9BD5-445C-9E4B-4A4D7F7F3977}" sibTransId="{0C5792A2-0520-4BCE-8083-D5EFA4569A0E}"/>
    <dgm:cxn modelId="{67D2868D-B879-41BF-A1B8-6433421A0C4E}" type="presOf" srcId="{202623A0-19E2-4532-882E-75B7EEC70210}" destId="{710E1E65-A3A6-4846-8642-1E3EEC8681A3}" srcOrd="0" destOrd="0" presId="urn:microsoft.com/office/officeart/2005/8/layout/bProcess4"/>
    <dgm:cxn modelId="{8248AD10-7B08-497E-99C1-51155B76F37E}" type="presOf" srcId="{104FAF59-D091-46D6-B63E-14D1B29E46C6}" destId="{84C042F7-FCDB-4BBA-8B89-0B063E0DD01B}" srcOrd="0" destOrd="0" presId="urn:microsoft.com/office/officeart/2005/8/layout/bProcess4"/>
    <dgm:cxn modelId="{F71DD354-827F-4ECD-A5F9-884DB2C66827}" srcId="{B2150A2A-A9F1-423D-AEC9-4C002DF6488D}" destId="{ABAC7F86-9BF4-4C89-A5E5-EEC41AF14EC8}" srcOrd="10" destOrd="0" parTransId="{51A23188-A09C-455D-8DF1-118AFFC1CBC3}" sibTransId="{18753823-A0A9-463C-9460-A28B18213199}"/>
    <dgm:cxn modelId="{13C601E4-A8B8-4F04-AFC7-DA6633A670D6}" srcId="{B2150A2A-A9F1-423D-AEC9-4C002DF6488D}" destId="{D24E06FB-CFD4-4DDE-A8E5-929CEAA2F3BE}" srcOrd="14" destOrd="0" parTransId="{3BD0560B-9A57-4C2C-A0F9-3F3E02C233DD}" sibTransId="{E8C27557-1B8A-478C-8605-0F638AA1DB1E}"/>
    <dgm:cxn modelId="{D7B49BA4-E651-4CBC-A85A-E82471145726}" type="presOf" srcId="{0C5792A2-0520-4BCE-8083-D5EFA4569A0E}" destId="{7695F529-023A-4F1C-899F-E357873D4446}" srcOrd="0" destOrd="0" presId="urn:microsoft.com/office/officeart/2005/8/layout/bProcess4"/>
    <dgm:cxn modelId="{0CAEF9A9-A27E-4D1F-B60B-56E1CA322A06}" type="presOf" srcId="{F3716F7B-318B-460C-9BDD-F0844F6875AE}" destId="{FBEAB9E4-A467-4355-8D9F-997BA08E0BA2}" srcOrd="0" destOrd="0" presId="urn:microsoft.com/office/officeart/2005/8/layout/bProcess4"/>
    <dgm:cxn modelId="{8477D75C-7247-418A-9355-1382637E1DAE}" type="presOf" srcId="{BB990E0C-ADC8-430D-858F-A2A60E24B826}" destId="{C383EC68-A080-444D-A5E7-B7F87241E2AB}" srcOrd="0" destOrd="0" presId="urn:microsoft.com/office/officeart/2005/8/layout/bProcess4"/>
    <dgm:cxn modelId="{84C767DC-7860-4EF9-BBD2-E586DF682AD3}" srcId="{B2150A2A-A9F1-423D-AEC9-4C002DF6488D}" destId="{4A7364B3-F29B-4C15-90E2-F9E537962A6A}" srcOrd="2" destOrd="0" parTransId="{BDB5966F-7F6E-4CF2-BC19-47F21AE765D1}" sibTransId="{A8D272CA-189A-432D-94EF-E100C671BC25}"/>
    <dgm:cxn modelId="{E3813A5C-3E2C-49CE-A424-12A2A64827F1}" type="presOf" srcId="{1B7EBFFA-4377-4AD4-9B81-D4D46BD16409}" destId="{81549D6B-9286-41EC-96F3-73394E253902}" srcOrd="0" destOrd="0" presId="urn:microsoft.com/office/officeart/2005/8/layout/bProcess4"/>
    <dgm:cxn modelId="{86B91B73-A641-419D-9A00-ED64EB781BD9}" srcId="{B2150A2A-A9F1-423D-AEC9-4C002DF6488D}" destId="{104FAF59-D091-46D6-B63E-14D1B29E46C6}" srcOrd="6" destOrd="0" parTransId="{9FD059D9-9719-4CDD-8DEF-052514F52734}" sibTransId="{1B7EBFFA-4377-4AD4-9B81-D4D46BD16409}"/>
    <dgm:cxn modelId="{C3F763A2-85E5-416F-AC05-55DE9F21081B}" type="presOf" srcId="{48C56CC5-835C-4D24-A709-54EA5C6BF8FF}" destId="{0A2202BB-C04E-41DD-88C8-865C339A0D17}" srcOrd="0" destOrd="0" presId="urn:microsoft.com/office/officeart/2005/8/layout/bProcess4"/>
    <dgm:cxn modelId="{3A42DC89-51E1-4BB5-933C-BF33868EEEF8}" srcId="{B2150A2A-A9F1-423D-AEC9-4C002DF6488D}" destId="{9C7FD739-F22F-455B-8C35-0E925A0FD51E}" srcOrd="9" destOrd="0" parTransId="{AB877252-DDFA-4703-A682-FA3F85D7005B}" sibTransId="{F722C53C-5857-4432-83EC-4F3F65F16C7C}"/>
    <dgm:cxn modelId="{AC1B0675-ECB4-42C6-98B2-97C543AA6CD0}" type="presOf" srcId="{B2150A2A-A9F1-423D-AEC9-4C002DF6488D}" destId="{00AF6103-B1B2-488E-BD22-5A1D387BEB44}" srcOrd="0" destOrd="0" presId="urn:microsoft.com/office/officeart/2005/8/layout/bProcess4"/>
    <dgm:cxn modelId="{D1BBD9E2-61B3-44E9-92B2-A1DD8EB1F9E7}" type="presOf" srcId="{ABAC7F86-9BF4-4C89-A5E5-EEC41AF14EC8}" destId="{54E6A652-EBE0-4721-8867-85C64141FF4F}" srcOrd="0" destOrd="0" presId="urn:microsoft.com/office/officeart/2005/8/layout/bProcess4"/>
    <dgm:cxn modelId="{F57FE0D1-2F56-4480-B407-FE34EAA90C4E}" type="presOf" srcId="{4A7364B3-F29B-4C15-90E2-F9E537962A6A}" destId="{F714DB7D-167B-4E5C-9C32-FBA11456C36A}" srcOrd="0" destOrd="0" presId="urn:microsoft.com/office/officeart/2005/8/layout/bProcess4"/>
    <dgm:cxn modelId="{D9411BAC-DDC7-4FD4-A34B-0496A906574B}" srcId="{B2150A2A-A9F1-423D-AEC9-4C002DF6488D}" destId="{C355B42C-5CB0-41B0-B3A3-86D86A171190}" srcOrd="13" destOrd="0" parTransId="{3D365C52-09DA-42E7-A52E-15FB0BD376A3}" sibTransId="{9ED88080-3F0C-47ED-8DDF-8796A956A032}"/>
    <dgm:cxn modelId="{56737A5F-56BC-407A-880B-689303FB62E6}" type="presOf" srcId="{A8D272CA-189A-432D-94EF-E100C671BC25}" destId="{FBE36DC9-B1D5-4713-99DF-6F5006A9995E}" srcOrd="0" destOrd="0" presId="urn:microsoft.com/office/officeart/2005/8/layout/bProcess4"/>
    <dgm:cxn modelId="{A689DDBD-31E8-404E-A2CF-DC396CE0F0DF}" srcId="{B2150A2A-A9F1-423D-AEC9-4C002DF6488D}" destId="{5C5C678B-0D38-4FFC-B4C1-BD22F607D910}" srcOrd="8" destOrd="0" parTransId="{5D6566F0-AB4C-476B-AB02-F0D96A11D344}" sibTransId="{4B2236C9-A810-415F-A1A4-DA3183E7A1EE}"/>
    <dgm:cxn modelId="{C0E82743-FF51-470E-AA8E-77A5D76DF142}" type="presOf" srcId="{9C7FD739-F22F-455B-8C35-0E925A0FD51E}" destId="{0E46D1E2-4264-4985-81E1-9D0D15F83199}" srcOrd="0" destOrd="0" presId="urn:microsoft.com/office/officeart/2005/8/layout/bProcess4"/>
    <dgm:cxn modelId="{4856E18E-B119-4061-86E2-F7963DF50934}" type="presOf" srcId="{5B937F19-802D-4500-8A8E-2A419336A7D1}" destId="{A5910713-B616-44E5-A9AA-1D23AB5A4EBB}" srcOrd="0" destOrd="0" presId="urn:microsoft.com/office/officeart/2005/8/layout/bProcess4"/>
    <dgm:cxn modelId="{B3004153-32B3-4E1C-A94E-2BBB5B3D6CEA}" type="presOf" srcId="{BB7913C9-3A0D-4B4A-8189-3873128359B6}" destId="{E14AA127-A22D-4389-A1AD-BB4659F048B2}" srcOrd="0" destOrd="0" presId="urn:microsoft.com/office/officeart/2005/8/layout/bProcess4"/>
    <dgm:cxn modelId="{C46815AF-054C-47AD-8125-C49566837AD4}" srcId="{B2150A2A-A9F1-423D-AEC9-4C002DF6488D}" destId="{969D8D0B-5F22-47CD-B3C5-A36419CE9043}" srcOrd="5" destOrd="0" parTransId="{7D7B059A-2466-4BAB-8F66-6C3A8D8389A6}" sibTransId="{CCECEB8E-CBD6-44C2-91F7-BBCA03A3DCB5}"/>
    <dgm:cxn modelId="{87DA9A99-BE5C-43F3-8CCB-C9BA1274CEF5}" srcId="{B2150A2A-A9F1-423D-AEC9-4C002DF6488D}" destId="{724D9A71-DF84-4745-B8F4-A5EB6C453D87}" srcOrd="4" destOrd="0" parTransId="{2B1E7F0E-CDBD-4DF8-9E90-47206CA5C093}" sibTransId="{6201D5BD-D5A7-43C8-A932-62A6C80A571B}"/>
    <dgm:cxn modelId="{E41348CB-F254-453D-A005-659ED0F97083}" type="presOf" srcId="{5C5C678B-0D38-4FFC-B4C1-BD22F607D910}" destId="{8AB1DD39-7EDE-4DAD-A6A5-A2F5FD3476B1}" srcOrd="0" destOrd="0" presId="urn:microsoft.com/office/officeart/2005/8/layout/bProcess4"/>
    <dgm:cxn modelId="{F31B6489-F9D8-4DFA-8D23-2261E2CCFB2F}" type="presOf" srcId="{8A957AC8-EFFF-4112-8845-9CDC0041271C}" destId="{28F38FDE-22F6-4392-A86B-5E89357BCA10}" srcOrd="0" destOrd="0" presId="urn:microsoft.com/office/officeart/2005/8/layout/bProcess4"/>
    <dgm:cxn modelId="{5D4D2BE5-3298-4BCE-90E4-C9512F7E8226}" type="presOf" srcId="{4B2236C9-A810-415F-A1A4-DA3183E7A1EE}" destId="{DFE29823-5A27-4137-8CC4-A5A9EE047A41}" srcOrd="0" destOrd="0" presId="urn:microsoft.com/office/officeart/2005/8/layout/bProcess4"/>
    <dgm:cxn modelId="{A24E2ABC-FD27-4494-BBF6-E3EC396F5841}" type="presOf" srcId="{18753823-A0A9-463C-9460-A28B18213199}" destId="{E1E83C2B-19D1-45FE-80CD-A04634F8AC1D}" srcOrd="0" destOrd="0" presId="urn:microsoft.com/office/officeart/2005/8/layout/bProcess4"/>
    <dgm:cxn modelId="{8A594BF6-9D5F-4E39-917A-E8E529F42A5B}" srcId="{B2150A2A-A9F1-423D-AEC9-4C002DF6488D}" destId="{70CA2217-A31D-47BE-A437-6E86CD11FBB1}" srcOrd="7" destOrd="0" parTransId="{082EF2F1-3345-4C53-A308-CFCED54DA1FF}" sibTransId="{DA1B06D7-EA05-4971-9324-F82DC2C4FD86}"/>
    <dgm:cxn modelId="{77A742C8-3B79-43F9-BCA2-6493E6CE2185}" type="presOf" srcId="{969D8D0B-5F22-47CD-B3C5-A36419CE9043}" destId="{D83236D0-49DE-4C3C-BDFA-96773BEA4CC5}" srcOrd="0" destOrd="0" presId="urn:microsoft.com/office/officeart/2005/8/layout/bProcess4"/>
    <dgm:cxn modelId="{4EC05320-9916-4B98-B9CA-65CFF6BEF1A8}" type="presOf" srcId="{C355B42C-5CB0-41B0-B3A3-86D86A171190}" destId="{BEA3531B-421F-4CC9-A3F9-FCBFE19E677E}" srcOrd="0" destOrd="0" presId="urn:microsoft.com/office/officeart/2005/8/layout/bProcess4"/>
    <dgm:cxn modelId="{37BC6862-707A-4CD4-8543-041551A5DF70}" type="presOf" srcId="{6201D5BD-D5A7-43C8-A932-62A6C80A571B}" destId="{0488CBC6-C674-4673-A087-C03057B9F3E8}" srcOrd="0" destOrd="0" presId="urn:microsoft.com/office/officeart/2005/8/layout/bProcess4"/>
    <dgm:cxn modelId="{CA57A517-C9FE-470D-9662-71AE29721244}" type="presOf" srcId="{C7E2F13B-CAD2-4CDE-812D-4AD27A37BB76}" destId="{44A29828-3766-49E4-A00A-556640C42CA8}" srcOrd="0" destOrd="0" presId="urn:microsoft.com/office/officeart/2005/8/layout/bProcess4"/>
    <dgm:cxn modelId="{A8D0E9EA-0887-40A3-80D4-91216046954B}" type="presOf" srcId="{70CA2217-A31D-47BE-A437-6E86CD11FBB1}" destId="{CAB63D46-C2D6-439C-9ABF-6CBBA09ED858}" srcOrd="0" destOrd="0" presId="urn:microsoft.com/office/officeart/2005/8/layout/bProcess4"/>
    <dgm:cxn modelId="{275C9E62-4573-4BC4-B992-CFFB5945D99A}" type="presOf" srcId="{DA1B06D7-EA05-4971-9324-F82DC2C4FD86}" destId="{53E4ED53-1136-421C-A9DF-C457FEC96ACE}" srcOrd="0" destOrd="0" presId="urn:microsoft.com/office/officeart/2005/8/layout/bProcess4"/>
    <dgm:cxn modelId="{6B1CE554-A999-4A45-A6CB-140CC62FFE53}" type="presOf" srcId="{1D0B2EE2-F526-4989-B780-448F4455904B}" destId="{0D3C2A27-3C61-4C9C-9FBC-D487B16D8446}" srcOrd="0" destOrd="0" presId="urn:microsoft.com/office/officeart/2005/8/layout/bProcess4"/>
    <dgm:cxn modelId="{29441D87-5F67-41FF-97D8-3E8792EF6506}" srcId="{B2150A2A-A9F1-423D-AEC9-4C002DF6488D}" destId="{BB7913C9-3A0D-4B4A-8189-3873128359B6}" srcOrd="1" destOrd="0" parTransId="{DE358390-A4FE-4EBC-8580-BCB191841A1D}" sibTransId="{1D0B2EE2-F526-4989-B780-448F4455904B}"/>
    <dgm:cxn modelId="{ABFFE8DF-0D2B-4634-B8BC-B89B4B6F7D6E}" srcId="{B2150A2A-A9F1-423D-AEC9-4C002DF6488D}" destId="{202623A0-19E2-4532-882E-75B7EEC70210}" srcOrd="12" destOrd="0" parTransId="{5A148D89-6C1F-4606-AA26-249AF0A2AB8C}" sibTransId="{F3716F7B-318B-460C-9BDD-F0844F6875AE}"/>
    <dgm:cxn modelId="{32719535-797D-461A-B000-8100A54B8237}" srcId="{B2150A2A-A9F1-423D-AEC9-4C002DF6488D}" destId="{BB990E0C-ADC8-430D-858F-A2A60E24B826}" srcOrd="15" destOrd="0" parTransId="{22C6D990-C499-4D66-A6B1-D5A712F9783B}" sibTransId="{6B73EF63-9163-43D5-8CB3-8BC57DA62A94}"/>
    <dgm:cxn modelId="{64DF7D6B-A1D9-488E-BF6D-CF4ABAD7D09E}" type="presParOf" srcId="{00AF6103-B1B2-488E-BD22-5A1D387BEB44}" destId="{905AC56E-186B-47F0-9E02-1E5811DAE5D3}" srcOrd="0" destOrd="0" presId="urn:microsoft.com/office/officeart/2005/8/layout/bProcess4"/>
    <dgm:cxn modelId="{9F440343-A326-45F6-8145-AA1670CADE86}" type="presParOf" srcId="{905AC56E-186B-47F0-9E02-1E5811DAE5D3}" destId="{80442D14-5FA0-49C5-A0D4-1CDFBBEA2F37}" srcOrd="0" destOrd="0" presId="urn:microsoft.com/office/officeart/2005/8/layout/bProcess4"/>
    <dgm:cxn modelId="{CF8BA557-7646-48EB-AFD5-2012FC9C810C}" type="presParOf" srcId="{905AC56E-186B-47F0-9E02-1E5811DAE5D3}" destId="{267C700E-4739-469A-9F04-AD0CC669DDF1}" srcOrd="1" destOrd="0" presId="urn:microsoft.com/office/officeart/2005/8/layout/bProcess4"/>
    <dgm:cxn modelId="{7F83C7AD-903B-4767-B083-027CD0A7AFA9}" type="presParOf" srcId="{00AF6103-B1B2-488E-BD22-5A1D387BEB44}" destId="{28F38FDE-22F6-4392-A86B-5E89357BCA10}" srcOrd="1" destOrd="0" presId="urn:microsoft.com/office/officeart/2005/8/layout/bProcess4"/>
    <dgm:cxn modelId="{3AAAF1F0-2406-4DA5-96B6-7816829BA33C}" type="presParOf" srcId="{00AF6103-B1B2-488E-BD22-5A1D387BEB44}" destId="{B6F549A1-CFB3-4906-B02F-3CC7DFEE4DC0}" srcOrd="2" destOrd="0" presId="urn:microsoft.com/office/officeart/2005/8/layout/bProcess4"/>
    <dgm:cxn modelId="{E25DAF65-9B3E-4B2D-B79E-8A3E1451097B}" type="presParOf" srcId="{B6F549A1-CFB3-4906-B02F-3CC7DFEE4DC0}" destId="{F7EB3595-DA43-4378-8DB5-10300570E2E2}" srcOrd="0" destOrd="0" presId="urn:microsoft.com/office/officeart/2005/8/layout/bProcess4"/>
    <dgm:cxn modelId="{B54393F0-BDFE-490F-B0A3-F339BC0D71FD}" type="presParOf" srcId="{B6F549A1-CFB3-4906-B02F-3CC7DFEE4DC0}" destId="{E14AA127-A22D-4389-A1AD-BB4659F048B2}" srcOrd="1" destOrd="0" presId="urn:microsoft.com/office/officeart/2005/8/layout/bProcess4"/>
    <dgm:cxn modelId="{C1DB9171-120B-461E-A28B-AA8BE7535B9A}" type="presParOf" srcId="{00AF6103-B1B2-488E-BD22-5A1D387BEB44}" destId="{0D3C2A27-3C61-4C9C-9FBC-D487B16D8446}" srcOrd="3" destOrd="0" presId="urn:microsoft.com/office/officeart/2005/8/layout/bProcess4"/>
    <dgm:cxn modelId="{F0E7196A-EBD8-4991-8E58-28F413E271C2}" type="presParOf" srcId="{00AF6103-B1B2-488E-BD22-5A1D387BEB44}" destId="{B20CEFA3-3426-435D-81A5-24D3F08F9FF0}" srcOrd="4" destOrd="0" presId="urn:microsoft.com/office/officeart/2005/8/layout/bProcess4"/>
    <dgm:cxn modelId="{688F8662-3472-45D7-8051-EE8E0BEAA523}" type="presParOf" srcId="{B20CEFA3-3426-435D-81A5-24D3F08F9FF0}" destId="{B72A0027-DB52-4560-B00E-1AFDB8E8F59B}" srcOrd="0" destOrd="0" presId="urn:microsoft.com/office/officeart/2005/8/layout/bProcess4"/>
    <dgm:cxn modelId="{67D2C06F-5215-4964-98C2-E4355C8210E0}" type="presParOf" srcId="{B20CEFA3-3426-435D-81A5-24D3F08F9FF0}" destId="{F714DB7D-167B-4E5C-9C32-FBA11456C36A}" srcOrd="1" destOrd="0" presId="urn:microsoft.com/office/officeart/2005/8/layout/bProcess4"/>
    <dgm:cxn modelId="{AF6E71CB-9877-481A-9EBD-22C781491230}" type="presParOf" srcId="{00AF6103-B1B2-488E-BD22-5A1D387BEB44}" destId="{FBE36DC9-B1D5-4713-99DF-6F5006A9995E}" srcOrd="5" destOrd="0" presId="urn:microsoft.com/office/officeart/2005/8/layout/bProcess4"/>
    <dgm:cxn modelId="{552FEB98-C519-45F2-BD2C-6EB7042C8B01}" type="presParOf" srcId="{00AF6103-B1B2-488E-BD22-5A1D387BEB44}" destId="{E45D6FA6-DDCA-41CF-B8F4-C1AE6C4C16CE}" srcOrd="6" destOrd="0" presId="urn:microsoft.com/office/officeart/2005/8/layout/bProcess4"/>
    <dgm:cxn modelId="{A29C11AB-938C-40FE-9EF0-D33D6AA7DD9B}" type="presParOf" srcId="{E45D6FA6-DDCA-41CF-B8F4-C1AE6C4C16CE}" destId="{CB8B48DB-7C14-4FD5-9ABF-8A5F3D05790C}" srcOrd="0" destOrd="0" presId="urn:microsoft.com/office/officeart/2005/8/layout/bProcess4"/>
    <dgm:cxn modelId="{123088DD-28FF-4D94-A8CF-02E4DEC059AE}" type="presParOf" srcId="{E45D6FA6-DDCA-41CF-B8F4-C1AE6C4C16CE}" destId="{0A2202BB-C04E-41DD-88C8-865C339A0D17}" srcOrd="1" destOrd="0" presId="urn:microsoft.com/office/officeart/2005/8/layout/bProcess4"/>
    <dgm:cxn modelId="{92798AA5-E913-4005-BA07-485C556BA395}" type="presParOf" srcId="{00AF6103-B1B2-488E-BD22-5A1D387BEB44}" destId="{7695F529-023A-4F1C-899F-E357873D4446}" srcOrd="7" destOrd="0" presId="urn:microsoft.com/office/officeart/2005/8/layout/bProcess4"/>
    <dgm:cxn modelId="{56DD7CBE-7FE3-4388-822B-A393988B8555}" type="presParOf" srcId="{00AF6103-B1B2-488E-BD22-5A1D387BEB44}" destId="{BF031425-AF39-4827-AB7D-E8190540664D}" srcOrd="8" destOrd="0" presId="urn:microsoft.com/office/officeart/2005/8/layout/bProcess4"/>
    <dgm:cxn modelId="{2503B09C-72FF-48C7-B1AE-EEF1BAD9C1C3}" type="presParOf" srcId="{BF031425-AF39-4827-AB7D-E8190540664D}" destId="{25A5A253-15F3-4B9A-AEF2-09A1403EF69D}" srcOrd="0" destOrd="0" presId="urn:microsoft.com/office/officeart/2005/8/layout/bProcess4"/>
    <dgm:cxn modelId="{FB758D69-A988-46BE-8AA7-B8B0EE484B0E}" type="presParOf" srcId="{BF031425-AF39-4827-AB7D-E8190540664D}" destId="{E0F0C1C1-B478-4866-B424-7FCD4B89012F}" srcOrd="1" destOrd="0" presId="urn:microsoft.com/office/officeart/2005/8/layout/bProcess4"/>
    <dgm:cxn modelId="{DB40D9DE-3866-4760-8C02-F7D4DEB5BEF4}" type="presParOf" srcId="{00AF6103-B1B2-488E-BD22-5A1D387BEB44}" destId="{0488CBC6-C674-4673-A087-C03057B9F3E8}" srcOrd="9" destOrd="0" presId="urn:microsoft.com/office/officeart/2005/8/layout/bProcess4"/>
    <dgm:cxn modelId="{88D4248A-70A7-4E8C-95F5-8B8017F30031}" type="presParOf" srcId="{00AF6103-B1B2-488E-BD22-5A1D387BEB44}" destId="{35703F48-A3D7-4264-A535-7913F6C448F1}" srcOrd="10" destOrd="0" presId="urn:microsoft.com/office/officeart/2005/8/layout/bProcess4"/>
    <dgm:cxn modelId="{696E0D34-5583-480B-8B12-A6F5C374B163}" type="presParOf" srcId="{35703F48-A3D7-4264-A535-7913F6C448F1}" destId="{5B797C99-55A8-46B8-A5B4-59E5BFD74E66}" srcOrd="0" destOrd="0" presId="urn:microsoft.com/office/officeart/2005/8/layout/bProcess4"/>
    <dgm:cxn modelId="{8EA50EDD-E64D-4032-A052-38BD79FF2F4C}" type="presParOf" srcId="{35703F48-A3D7-4264-A535-7913F6C448F1}" destId="{D83236D0-49DE-4C3C-BDFA-96773BEA4CC5}" srcOrd="1" destOrd="0" presId="urn:microsoft.com/office/officeart/2005/8/layout/bProcess4"/>
    <dgm:cxn modelId="{A6F5849B-5AD9-4B8F-8A7A-6D080CEE4EAA}" type="presParOf" srcId="{00AF6103-B1B2-488E-BD22-5A1D387BEB44}" destId="{7B099E05-5BC0-43BE-AC39-B969DD731C46}" srcOrd="11" destOrd="0" presId="urn:microsoft.com/office/officeart/2005/8/layout/bProcess4"/>
    <dgm:cxn modelId="{069F1037-4E6D-4FDB-9AFD-63B4956421CF}" type="presParOf" srcId="{00AF6103-B1B2-488E-BD22-5A1D387BEB44}" destId="{D3D02F91-7C57-4C8E-9101-9D66E3C4A297}" srcOrd="12" destOrd="0" presId="urn:microsoft.com/office/officeart/2005/8/layout/bProcess4"/>
    <dgm:cxn modelId="{8C7D0CB9-07B3-41BD-B23F-68D395AC096E}" type="presParOf" srcId="{D3D02F91-7C57-4C8E-9101-9D66E3C4A297}" destId="{90F6666A-510D-435D-991D-35CA611E7544}" srcOrd="0" destOrd="0" presId="urn:microsoft.com/office/officeart/2005/8/layout/bProcess4"/>
    <dgm:cxn modelId="{9D1E2DBE-DFA2-4FA0-A62B-24AA52CC8D4C}" type="presParOf" srcId="{D3D02F91-7C57-4C8E-9101-9D66E3C4A297}" destId="{84C042F7-FCDB-4BBA-8B89-0B063E0DD01B}" srcOrd="1" destOrd="0" presId="urn:microsoft.com/office/officeart/2005/8/layout/bProcess4"/>
    <dgm:cxn modelId="{7786878B-BE89-4DFD-B692-35329DFD56E1}" type="presParOf" srcId="{00AF6103-B1B2-488E-BD22-5A1D387BEB44}" destId="{81549D6B-9286-41EC-96F3-73394E253902}" srcOrd="13" destOrd="0" presId="urn:microsoft.com/office/officeart/2005/8/layout/bProcess4"/>
    <dgm:cxn modelId="{8ABAAAFA-7684-4D47-AC82-BFDC1C7A9F6C}" type="presParOf" srcId="{00AF6103-B1B2-488E-BD22-5A1D387BEB44}" destId="{B433E754-30B6-493D-8CCF-DC16121E3768}" srcOrd="14" destOrd="0" presId="urn:microsoft.com/office/officeart/2005/8/layout/bProcess4"/>
    <dgm:cxn modelId="{A4932C4C-A9A5-4711-88A2-5D6DED55666F}" type="presParOf" srcId="{B433E754-30B6-493D-8CCF-DC16121E3768}" destId="{0CDFCC68-ACCC-4BAD-9A70-40EE5B253E36}" srcOrd="0" destOrd="0" presId="urn:microsoft.com/office/officeart/2005/8/layout/bProcess4"/>
    <dgm:cxn modelId="{7E533727-0C0D-48D9-837E-8DB1F7B88F22}" type="presParOf" srcId="{B433E754-30B6-493D-8CCF-DC16121E3768}" destId="{CAB63D46-C2D6-439C-9ABF-6CBBA09ED858}" srcOrd="1" destOrd="0" presId="urn:microsoft.com/office/officeart/2005/8/layout/bProcess4"/>
    <dgm:cxn modelId="{EEC5825C-29C5-40F0-92CE-0105AE565143}" type="presParOf" srcId="{00AF6103-B1B2-488E-BD22-5A1D387BEB44}" destId="{53E4ED53-1136-421C-A9DF-C457FEC96ACE}" srcOrd="15" destOrd="0" presId="urn:microsoft.com/office/officeart/2005/8/layout/bProcess4"/>
    <dgm:cxn modelId="{6CB22727-2646-492A-82B5-3423AE8D771E}" type="presParOf" srcId="{00AF6103-B1B2-488E-BD22-5A1D387BEB44}" destId="{292AE25C-96C0-4D2A-AF47-F490C560BFEC}" srcOrd="16" destOrd="0" presId="urn:microsoft.com/office/officeart/2005/8/layout/bProcess4"/>
    <dgm:cxn modelId="{F963C080-D521-4BDC-B5C5-DAC6157A7CC4}" type="presParOf" srcId="{292AE25C-96C0-4D2A-AF47-F490C560BFEC}" destId="{EFF87AE5-53A8-4098-98C1-6D5AD9D8262E}" srcOrd="0" destOrd="0" presId="urn:microsoft.com/office/officeart/2005/8/layout/bProcess4"/>
    <dgm:cxn modelId="{4738A92C-1550-41FC-973F-971BF7EDEF82}" type="presParOf" srcId="{292AE25C-96C0-4D2A-AF47-F490C560BFEC}" destId="{8AB1DD39-7EDE-4DAD-A6A5-A2F5FD3476B1}" srcOrd="1" destOrd="0" presId="urn:microsoft.com/office/officeart/2005/8/layout/bProcess4"/>
    <dgm:cxn modelId="{C59C86FD-E53B-4960-B5EB-63D6C5B2445B}" type="presParOf" srcId="{00AF6103-B1B2-488E-BD22-5A1D387BEB44}" destId="{DFE29823-5A27-4137-8CC4-A5A9EE047A41}" srcOrd="17" destOrd="0" presId="urn:microsoft.com/office/officeart/2005/8/layout/bProcess4"/>
    <dgm:cxn modelId="{540EAB31-FA39-4E58-BD9E-2A1C12385090}" type="presParOf" srcId="{00AF6103-B1B2-488E-BD22-5A1D387BEB44}" destId="{203ED384-F2DC-4119-ABA2-F6F3FBF6C3F8}" srcOrd="18" destOrd="0" presId="urn:microsoft.com/office/officeart/2005/8/layout/bProcess4"/>
    <dgm:cxn modelId="{2EDCB9FE-1FB3-421F-87A9-661E70ED9776}" type="presParOf" srcId="{203ED384-F2DC-4119-ABA2-F6F3FBF6C3F8}" destId="{D6D73989-2762-4518-BE11-889CB7B9071F}" srcOrd="0" destOrd="0" presId="urn:microsoft.com/office/officeart/2005/8/layout/bProcess4"/>
    <dgm:cxn modelId="{8BC2041C-2739-4A91-8268-465C38C7B291}" type="presParOf" srcId="{203ED384-F2DC-4119-ABA2-F6F3FBF6C3F8}" destId="{0E46D1E2-4264-4985-81E1-9D0D15F83199}" srcOrd="1" destOrd="0" presId="urn:microsoft.com/office/officeart/2005/8/layout/bProcess4"/>
    <dgm:cxn modelId="{B1C13B32-B85A-4366-83B9-724BA9C75981}" type="presParOf" srcId="{00AF6103-B1B2-488E-BD22-5A1D387BEB44}" destId="{69C781B6-02BD-446A-B551-9960105CFC20}" srcOrd="19" destOrd="0" presId="urn:microsoft.com/office/officeart/2005/8/layout/bProcess4"/>
    <dgm:cxn modelId="{266B061A-EA7B-422E-8481-72876EA77C9E}" type="presParOf" srcId="{00AF6103-B1B2-488E-BD22-5A1D387BEB44}" destId="{3E049940-C2AD-4C6F-92B1-9D996967170A}" srcOrd="20" destOrd="0" presId="urn:microsoft.com/office/officeart/2005/8/layout/bProcess4"/>
    <dgm:cxn modelId="{24189042-6411-45F0-8995-A6CBEF239752}" type="presParOf" srcId="{3E049940-C2AD-4C6F-92B1-9D996967170A}" destId="{44AA476C-E413-4FFC-B177-8F7E9711B7F8}" srcOrd="0" destOrd="0" presId="urn:microsoft.com/office/officeart/2005/8/layout/bProcess4"/>
    <dgm:cxn modelId="{05A2D995-BB6E-44D9-84FE-32BAAC3B872D}" type="presParOf" srcId="{3E049940-C2AD-4C6F-92B1-9D996967170A}" destId="{54E6A652-EBE0-4721-8867-85C64141FF4F}" srcOrd="1" destOrd="0" presId="urn:microsoft.com/office/officeart/2005/8/layout/bProcess4"/>
    <dgm:cxn modelId="{049F79D0-F003-4014-BC19-52682902E3FD}" type="presParOf" srcId="{00AF6103-B1B2-488E-BD22-5A1D387BEB44}" destId="{E1E83C2B-19D1-45FE-80CD-A04634F8AC1D}" srcOrd="21" destOrd="0" presId="urn:microsoft.com/office/officeart/2005/8/layout/bProcess4"/>
    <dgm:cxn modelId="{69128DB3-4E1C-429C-AAA9-6E1B3B5AF733}" type="presParOf" srcId="{00AF6103-B1B2-488E-BD22-5A1D387BEB44}" destId="{299B9E43-CB7D-4594-8458-BEB4A4534572}" srcOrd="22" destOrd="0" presId="urn:microsoft.com/office/officeart/2005/8/layout/bProcess4"/>
    <dgm:cxn modelId="{502D0C20-1D89-4564-9BEE-5881D50C367D}" type="presParOf" srcId="{299B9E43-CB7D-4594-8458-BEB4A4534572}" destId="{CB0967DA-5286-47EA-B0AE-31B8CF08FE54}" srcOrd="0" destOrd="0" presId="urn:microsoft.com/office/officeart/2005/8/layout/bProcess4"/>
    <dgm:cxn modelId="{995B1EA8-7390-416D-851B-497465721DB2}" type="presParOf" srcId="{299B9E43-CB7D-4594-8458-BEB4A4534572}" destId="{A5910713-B616-44E5-A9AA-1D23AB5A4EBB}" srcOrd="1" destOrd="0" presId="urn:microsoft.com/office/officeart/2005/8/layout/bProcess4"/>
    <dgm:cxn modelId="{8BD3C971-3C3B-4758-A46E-47E14A3F4E6F}" type="presParOf" srcId="{00AF6103-B1B2-488E-BD22-5A1D387BEB44}" destId="{44A29828-3766-49E4-A00A-556640C42CA8}" srcOrd="23" destOrd="0" presId="urn:microsoft.com/office/officeart/2005/8/layout/bProcess4"/>
    <dgm:cxn modelId="{AA1D5724-AEE8-4350-8564-2E81F1258B17}" type="presParOf" srcId="{00AF6103-B1B2-488E-BD22-5A1D387BEB44}" destId="{1F378AB2-33B4-4B00-90CA-AF44718CA921}" srcOrd="24" destOrd="0" presId="urn:microsoft.com/office/officeart/2005/8/layout/bProcess4"/>
    <dgm:cxn modelId="{FC9CACE7-A5F8-4020-AD59-5C244DBAD9DE}" type="presParOf" srcId="{1F378AB2-33B4-4B00-90CA-AF44718CA921}" destId="{DAC568B1-9F2C-4503-98CF-8463795C14ED}" srcOrd="0" destOrd="0" presId="urn:microsoft.com/office/officeart/2005/8/layout/bProcess4"/>
    <dgm:cxn modelId="{1857E35A-C798-4894-B706-981803E94929}" type="presParOf" srcId="{1F378AB2-33B4-4B00-90CA-AF44718CA921}" destId="{710E1E65-A3A6-4846-8642-1E3EEC8681A3}" srcOrd="1" destOrd="0" presId="urn:microsoft.com/office/officeart/2005/8/layout/bProcess4"/>
    <dgm:cxn modelId="{8B1BD153-BA56-4C06-A73B-1344992AE6F1}" type="presParOf" srcId="{00AF6103-B1B2-488E-BD22-5A1D387BEB44}" destId="{FBEAB9E4-A467-4355-8D9F-997BA08E0BA2}" srcOrd="25" destOrd="0" presId="urn:microsoft.com/office/officeart/2005/8/layout/bProcess4"/>
    <dgm:cxn modelId="{D535706E-F200-49D2-BA09-2819B1E6AD2A}" type="presParOf" srcId="{00AF6103-B1B2-488E-BD22-5A1D387BEB44}" destId="{0ADC0EE5-4F1D-46FD-B0D4-3F1905FE5AEF}" srcOrd="26" destOrd="0" presId="urn:microsoft.com/office/officeart/2005/8/layout/bProcess4"/>
    <dgm:cxn modelId="{9481F954-F5B0-498C-9E05-3F6EC63231DA}" type="presParOf" srcId="{0ADC0EE5-4F1D-46FD-B0D4-3F1905FE5AEF}" destId="{168894A0-BAA8-46A0-A42B-6F2323645D17}" srcOrd="0" destOrd="0" presId="urn:microsoft.com/office/officeart/2005/8/layout/bProcess4"/>
    <dgm:cxn modelId="{14EDA7FF-3513-4280-AAD3-F904A77DCAB6}" type="presParOf" srcId="{0ADC0EE5-4F1D-46FD-B0D4-3F1905FE5AEF}" destId="{BEA3531B-421F-4CC9-A3F9-FCBFE19E677E}" srcOrd="1" destOrd="0" presId="urn:microsoft.com/office/officeart/2005/8/layout/bProcess4"/>
    <dgm:cxn modelId="{DDEEF947-AD86-4341-A395-815E60A1FFE4}" type="presParOf" srcId="{00AF6103-B1B2-488E-BD22-5A1D387BEB44}" destId="{9794BDA2-66B7-4149-8C43-210AA1335628}" srcOrd="27" destOrd="0" presId="urn:microsoft.com/office/officeart/2005/8/layout/bProcess4"/>
    <dgm:cxn modelId="{B19CF8CF-9021-4EEC-8228-190E335D7757}" type="presParOf" srcId="{00AF6103-B1B2-488E-BD22-5A1D387BEB44}" destId="{90D7955B-04F9-46B6-B3D8-9C9177623099}" srcOrd="28" destOrd="0" presId="urn:microsoft.com/office/officeart/2005/8/layout/bProcess4"/>
    <dgm:cxn modelId="{39213371-81E0-4328-B196-04E1DF09C035}" type="presParOf" srcId="{90D7955B-04F9-46B6-B3D8-9C9177623099}" destId="{95B2884A-195A-4477-BE7B-DF0A0B86FF95}" srcOrd="0" destOrd="0" presId="urn:microsoft.com/office/officeart/2005/8/layout/bProcess4"/>
    <dgm:cxn modelId="{92E4FFC9-585F-4E24-A472-9DDE985407F6}" type="presParOf" srcId="{90D7955B-04F9-46B6-B3D8-9C9177623099}" destId="{2A18C5E9-A29C-4502-A2C6-2DB785E2D1A6}" srcOrd="1" destOrd="0" presId="urn:microsoft.com/office/officeart/2005/8/layout/bProcess4"/>
    <dgm:cxn modelId="{0073728B-CDE6-40C0-93B3-7CBED358A4C1}" type="presParOf" srcId="{00AF6103-B1B2-488E-BD22-5A1D387BEB44}" destId="{D8E8505F-F308-4855-BFA1-399AF2DC8B1D}" srcOrd="29" destOrd="0" presId="urn:microsoft.com/office/officeart/2005/8/layout/bProcess4"/>
    <dgm:cxn modelId="{C673B395-B473-4D8F-B1DE-2F9F236FA077}" type="presParOf" srcId="{00AF6103-B1B2-488E-BD22-5A1D387BEB44}" destId="{6A3E3E96-B13C-48FE-B34F-311B298CC3D0}" srcOrd="30" destOrd="0" presId="urn:microsoft.com/office/officeart/2005/8/layout/bProcess4"/>
    <dgm:cxn modelId="{4328B4C5-1A9A-4325-8547-77091B1B5ADE}" type="presParOf" srcId="{6A3E3E96-B13C-48FE-B34F-311B298CC3D0}" destId="{18894AD5-8F59-412A-AA4F-C9DF87165117}" srcOrd="0" destOrd="0" presId="urn:microsoft.com/office/officeart/2005/8/layout/bProcess4"/>
    <dgm:cxn modelId="{F654118F-6C10-4AE6-AF92-2CE281909A02}" type="presParOf" srcId="{6A3E3E96-B13C-48FE-B34F-311B298CC3D0}" destId="{C383EC68-A080-444D-A5E7-B7F87241E2AB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FF7C19D-F17D-44E4-B0E1-30242AD238DA}" type="datetimeFigureOut">
              <a:rPr lang="en-US"/>
              <a:pPr>
                <a:defRPr/>
              </a:pPr>
              <a:t>6/6/2016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F3E7FA-F7B5-40C1-A2F6-50B3D5990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68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5B5-84EC-4A8D-95E9-4F37B21B9CB8}" type="slidenum">
              <a:rPr lang="en-ZA" smtClean="0">
                <a:solidFill>
                  <a:prstClr val="black"/>
                </a:solidFill>
              </a:rPr>
              <a:pPr/>
              <a:t>1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51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 defTabSz="874857"/>
            <a:fld id="{665EBB78-5F1F-430D-8305-97AA63BC8A67}" type="slidenum">
              <a:rPr lang="en-US" altLang="en-US" sz="1100"/>
              <a:pPr algn="r" defTabSz="874857"/>
              <a:t>6</a:t>
            </a:fld>
            <a:endParaRPr lang="en-US" altLang="en-US" sz="11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0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463" y="8684460"/>
            <a:ext cx="2972004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 defTabSz="874857"/>
            <a:fld id="{BC64D030-F3F2-4C57-BB1E-28069FA03FE7}" type="slidenum">
              <a:rPr lang="en-US" altLang="en-US" sz="1100"/>
              <a:pPr algn="r" defTabSz="874857"/>
              <a:t>8</a:t>
            </a:fld>
            <a:endParaRPr lang="en-US" altLang="en-US" sz="1100" dirty="0"/>
          </a:p>
        </p:txBody>
      </p:sp>
      <p:sp>
        <p:nvSpPr>
          <p:cNvPr id="23555" name="Rectangle 7"/>
          <p:cNvSpPr txBox="1">
            <a:spLocks noGrp="1" noChangeArrowheads="1"/>
          </p:cNvSpPr>
          <p:nvPr/>
        </p:nvSpPr>
        <p:spPr bwMode="auto">
          <a:xfrm>
            <a:off x="3885996" y="8684460"/>
            <a:ext cx="2970471" cy="45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480" tIns="43740" rIns="87480" bIns="43740" anchor="b"/>
          <a:lstStyle/>
          <a:p>
            <a:pPr algn="r" defTabSz="874857"/>
            <a:fld id="{DCEC3092-B886-46D9-BCCA-666BF41C2981}" type="slidenum">
              <a:rPr lang="en-GB" altLang="en-US" sz="1100"/>
              <a:pPr algn="r" defTabSz="874857"/>
              <a:t>8</a:t>
            </a:fld>
            <a:endParaRPr lang="en-GB" altLang="en-US" sz="1100" dirty="0"/>
          </a:p>
        </p:txBody>
      </p:sp>
      <p:sp>
        <p:nvSpPr>
          <p:cNvPr id="235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937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484" y="4082243"/>
            <a:ext cx="4396828" cy="1693425"/>
          </a:xfrm>
        </p:spPr>
        <p:txBody>
          <a:bodyPr>
            <a:normAutofit/>
          </a:bodyPr>
          <a:lstStyle>
            <a:lvl1pPr algn="l">
              <a:lnSpc>
                <a:spcPct val="12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3462" y="5530412"/>
            <a:ext cx="6400800" cy="825938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4EC22D-3E9B-477E-A76E-D0882A6140DC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31160-255B-47AE-9F83-A75AB41DB0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660" y="-66947"/>
            <a:ext cx="4279061" cy="69249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93" y="-189247"/>
            <a:ext cx="4853106" cy="258832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70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1DE428-6F21-419F-BB0D-B04B6B704F6B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918C6-F92B-4FE2-8B77-F7FE1F2C82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58AD3-42C5-4433-BADA-3D38E17AB4D2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5507E-9113-4FB8-A00B-74EE4E776F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99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DA884-7D10-46C7-AD23-108D975FC9B9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EC197E-483D-4481-A85D-725DC6C65A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9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74C46-182B-426E-BAD6-5656B91D5EFF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B8141F-295C-46C8-A76D-40180D2B30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47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C13907-21AE-4D8F-9861-290A778CAFCE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AA83F-E445-4416-A1C9-C419312873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9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04F37-101F-4838-92C7-E503DE29AD1C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6DF85-9CCA-4044-A420-B565397438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229130-E34C-40DB-9E79-4066662C629C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44CEE-6933-4CBE-ABBE-DAC56FCA4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1EAC79-6FAD-4CC5-9946-2998E96EF14A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459C8A-A8A8-46F1-9E77-7365402CB0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3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CAE8F6-1936-407A-9E42-A5275DB887D1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07F40F-20A2-464A-93C5-9B52C23BD0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7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55A16F-D25B-458C-A307-871F52172FBB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550BB4-DFFF-4EFA-9F9F-C40E94D341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69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4F73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99559" y="245243"/>
            <a:ext cx="6553200" cy="832071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892"/>
            <a:endParaRPr lang="en-US" dirty="0">
              <a:solidFill>
                <a:srgbClr val="9BBB59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924" y="556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4946CF4-7172-4F50-A50B-87DD14F18107}" type="datetimeFigureOut">
              <a:rPr lang="en-US" smtClean="0"/>
              <a:pPr>
                <a:defRPr/>
              </a:pPr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2C21944-B7BB-4709-B64E-D837CACCF5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194" y="4572001"/>
            <a:ext cx="1412565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24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342892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nsien@fpmseta.org.za" TargetMode="External"/><Relationship Id="rId2" Type="http://schemas.openxmlformats.org/officeDocument/2006/relationships/hyperlink" Target="mailto:Williamn@fpmseta.org.z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ohnnym@fpmseta.org.z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329113"/>
            <a:ext cx="4781006" cy="1671638"/>
          </a:xfrm>
          <a:prstGeom prst="rect">
            <a:avLst/>
          </a:prstGeom>
          <a:solidFill>
            <a:srgbClr val="7B9C5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892"/>
            <a:r>
              <a:rPr lang="en-US" sz="2100" dirty="0">
                <a:solidFill>
                  <a:prstClr val="white"/>
                </a:solidFill>
                <a:ea typeface="+mj-ea"/>
                <a:cs typeface="+mj-cs"/>
              </a:rPr>
              <a:t>QUALITY ASSURANCE: </a:t>
            </a:r>
            <a:r>
              <a:rPr lang="en-US" sz="2100" dirty="0" smtClean="0">
                <a:solidFill>
                  <a:prstClr val="white"/>
                </a:solidFill>
                <a:ea typeface="+mj-ea"/>
                <a:cs typeface="+mj-cs"/>
              </a:rPr>
              <a:t>OCCUPATIONAL QUALIFICATIONS </a:t>
            </a:r>
            <a:r>
              <a:rPr lang="en-US" sz="2100" dirty="0" smtClean="0">
                <a:solidFill>
                  <a:prstClr val="white"/>
                </a:solidFill>
                <a:ea typeface="+mj-ea"/>
                <a:cs typeface="+mj-cs"/>
              </a:rPr>
              <a:t>DEVELOPMENT UPDATE AND WAY FORWARD </a:t>
            </a:r>
            <a:r>
              <a:rPr lang="en-US" sz="2100" dirty="0" smtClean="0">
                <a:solidFill>
                  <a:prstClr val="white"/>
                </a:solidFill>
                <a:ea typeface="+mj-ea"/>
                <a:cs typeface="+mj-cs"/>
              </a:rPr>
              <a:t>(JUNE </a:t>
            </a:r>
            <a:r>
              <a:rPr lang="en-US" sz="2100" dirty="0">
                <a:solidFill>
                  <a:prstClr val="white"/>
                </a:solidFill>
                <a:ea typeface="+mj-ea"/>
                <a:cs typeface="+mj-cs"/>
              </a:rPr>
              <a:t>2016)</a:t>
            </a:r>
            <a:endParaRPr lang="en-US" sz="2400" b="1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409" y="1870420"/>
            <a:ext cx="2905397" cy="290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5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27784" y="55674"/>
            <a:ext cx="6286740" cy="1143000"/>
          </a:xfrm>
        </p:spPr>
        <p:txBody>
          <a:bodyPr/>
          <a:lstStyle/>
          <a:p>
            <a:pPr algn="ctr"/>
            <a:r>
              <a:rPr lang="en-US" sz="2800" dirty="0" smtClean="0"/>
              <a:t>Summative Assessments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The SUMMATIVE ASSESSMENT is the 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ONLY </a:t>
            </a:r>
          </a:p>
          <a:p>
            <a:pPr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means of determining competence for an Occupational Qualification and achieving certification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Summative 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A Learner will be deemed competent if he/she passes a SUMMATIVE ASSESSMENT.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The SUMMATIVE ASSESSMENT will incorporate all aspects of the qualification into one integrated assessment.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The SUMMATIVE ASSESSMENT will test the application of knowledge &amp; skills acquired during training</a:t>
            </a:r>
          </a:p>
          <a:p>
            <a:pPr>
              <a:lnSpc>
                <a:spcPct val="80000"/>
              </a:lnSpc>
            </a:pPr>
            <a:endParaRPr lang="en-US" sz="17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Effect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</a:rPr>
              <a:t>&amp;</a:t>
            </a:r>
            <a:r>
              <a:rPr lang="en-US" sz="3200" dirty="0" smtClean="0">
                <a:latin typeface="+mn-lt"/>
              </a:rPr>
              <a:t>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800" dirty="0" smtClean="0"/>
              <a:t>Only the QCTO will accredit Skills Development Provider (SDP)for both Occupational and Trades related qualifications The SETA will monitor the quality of service provided  by the SDP.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Will manage &amp; administrate the SUMMATIVE ASSESSMENT.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Will develop &amp; distribute the theory assessment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590800" y="55674"/>
            <a:ext cx="6323724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Responsibilities of Accredited Skills Development Providers (SDP)</a:t>
            </a:r>
            <a:endParaRPr lang="en-ZA" sz="2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According to Section 20 of the Act, an accredited SDP must, in respect of the curriculum components for which it is accredited, do the following: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provide occupational learning as specified in the relevant curriculum component(s); </a:t>
            </a:r>
            <a:endParaRPr lang="en-ZA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conduct internal assessment as specified within the relevant curriculum  component(s); </a:t>
            </a:r>
            <a:endParaRPr lang="en-ZA" sz="2800" dirty="0" smtClean="0"/>
          </a:p>
          <a:p>
            <a:pPr>
              <a:lnSpc>
                <a:spcPct val="80000"/>
              </a:lnSpc>
              <a:buNone/>
            </a:pPr>
            <a:r>
              <a:rPr lang="en-US" sz="2800" dirty="0" smtClean="0"/>
              <a:t> </a:t>
            </a:r>
            <a:endParaRPr lang="en-ZA" sz="2800" dirty="0" smtClean="0"/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ZA" sz="2800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40E3AEE-0261-4033-9E58-2868FF42DA03}" type="slidenum">
              <a:rPr lang="en-ZA"/>
              <a:pPr algn="l">
                <a:defRPr/>
              </a:pPr>
              <a:t>13</a:t>
            </a:fld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2590800" y="0"/>
            <a:ext cx="5638800" cy="14176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Responsibilities of Accredited Skills Development Providers (SDP)</a:t>
            </a:r>
            <a:endParaRPr lang="en-ZA" sz="2800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539552" y="1600200"/>
            <a:ext cx="8352928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Continued…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issue statements of results to learners in the form and manner required by the QCTO </a:t>
            </a:r>
            <a:r>
              <a:rPr lang="en-US" sz="2800" dirty="0" smtClean="0">
                <a:solidFill>
                  <a:srgbClr val="FF0000"/>
                </a:solidFill>
              </a:rPr>
              <a:t>(except in the case of foundational learning)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moderate internal assessment</a:t>
            </a: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ZA" sz="2800" dirty="0" smtClean="0"/>
          </a:p>
          <a:p>
            <a:pPr>
              <a:lnSpc>
                <a:spcPct val="80000"/>
              </a:lnSpc>
            </a:pPr>
            <a:endParaRPr lang="en-ZA" sz="2800" dirty="0" smtClean="0"/>
          </a:p>
          <a:p>
            <a:pPr>
              <a:lnSpc>
                <a:spcPct val="80000"/>
              </a:lnSpc>
            </a:pPr>
            <a:endParaRPr lang="en-ZA" sz="2800" dirty="0" smtClean="0"/>
          </a:p>
        </p:txBody>
      </p:sp>
      <p:sp>
        <p:nvSpPr>
          <p:cNvPr id="4100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247FC00-474C-4420-8309-61E493170A7E}" type="slidenum">
              <a:rPr lang="en-ZA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n-ZA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096000" cy="1292225"/>
          </a:xfrm>
        </p:spPr>
        <p:txBody>
          <a:bodyPr>
            <a:normAutofit/>
          </a:bodyPr>
          <a:lstStyle/>
          <a:p>
            <a:pPr algn="ctr"/>
            <a:r>
              <a:rPr lang="en-ZA" sz="2800" dirty="0" smtClean="0"/>
              <a:t>Functions of accredited Occupational Assessment Centres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801072"/>
          </a:xfrm>
        </p:spPr>
        <p:txBody>
          <a:bodyPr/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en-US" sz="2800" dirty="0" smtClean="0"/>
              <a:t>According to Section 29 of the Act, an accredited occupational assessment centre  must:</a:t>
            </a:r>
            <a:br>
              <a:rPr lang="en-US" sz="2800" dirty="0" smtClean="0"/>
            </a:br>
            <a:endParaRPr lang="en-US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conduct and moderate the assessment </a:t>
            </a:r>
            <a:endParaRPr lang="en-ZA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establish and maintain all necessary physical resources required by the external assessment quality partner (AQP in this case it will be the FP&amp;M SETA or NAMB); </a:t>
            </a:r>
            <a:endParaRPr lang="en-ZA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ensure that all occupational assessors and moderators Specialists working at the occupational assessment centre are registered with the recommended AQP; </a:t>
            </a:r>
            <a:endParaRPr lang="en-ZA" sz="2800" dirty="0" smtClean="0"/>
          </a:p>
          <a:p>
            <a:pPr>
              <a:spcBef>
                <a:spcPct val="0"/>
              </a:spcBef>
            </a:pPr>
            <a:r>
              <a:rPr lang="en-US" sz="2800" dirty="0" smtClean="0"/>
              <a:t>comply with relevant statutory health and safety requirements; </a:t>
            </a:r>
            <a:endParaRPr lang="en-ZA" sz="2800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2D1367B7-CD7F-475B-81B3-50C1C3944757}" type="slidenum">
              <a:rPr lang="en-ZA"/>
              <a:pPr algn="l">
                <a:defRPr/>
              </a:pPr>
              <a:t>15</a:t>
            </a:fld>
            <a:endParaRPr lang="en-ZA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2590800" y="274638"/>
            <a:ext cx="5638800" cy="725487"/>
          </a:xfrm>
        </p:spPr>
        <p:txBody>
          <a:bodyPr>
            <a:noAutofit/>
          </a:bodyPr>
          <a:lstStyle/>
          <a:p>
            <a:pPr algn="ctr"/>
            <a:r>
              <a:rPr lang="en-ZA" sz="2800" dirty="0" smtClean="0"/>
              <a:t>Functions of accredited Occupational Assessment Centres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52550"/>
            <a:ext cx="8280920" cy="54292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dirty="0" smtClean="0"/>
              <a:t>Continued …</a:t>
            </a:r>
          </a:p>
          <a:p>
            <a:r>
              <a:rPr lang="en-US" sz="2800" dirty="0" smtClean="0"/>
              <a:t>determine that candidates meet the eligibility criteria to undertake external assessment; </a:t>
            </a:r>
            <a:endParaRPr lang="en-ZA" sz="2800" dirty="0" smtClean="0"/>
          </a:p>
          <a:p>
            <a:r>
              <a:rPr lang="en-US" sz="2800" dirty="0" smtClean="0"/>
              <a:t>offer RPL assessment and services for the work experience component of the occupational curriculum; </a:t>
            </a:r>
          </a:p>
          <a:p>
            <a:r>
              <a:rPr lang="en-US" sz="2800" dirty="0" smtClean="0"/>
              <a:t>submit learner achievements to the relevant external assessment quality partner (AQP). </a:t>
            </a:r>
            <a:endParaRPr lang="en-ZA" sz="2800" dirty="0" smtClean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6A56351-F91C-4D20-902A-D7BC049366E7}" type="slidenum">
              <a:rPr lang="en-ZA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n-ZA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90800" y="274639"/>
            <a:ext cx="6096000" cy="77809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800" dirty="0" smtClean="0"/>
              <a:t>Recognition</a:t>
            </a:r>
            <a:r>
              <a:rPr lang="en-ZA" sz="3600" dirty="0" smtClean="0"/>
              <a:t> of Prior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88"/>
            <a:ext cx="8229600" cy="4786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Any learners may apply, to an accredited SDP or an accredited OAC (Occupational Assessment Centre) for assessment of prior learning for the purpose of </a:t>
            </a:r>
            <a:r>
              <a:rPr lang="en-US" sz="2800" dirty="0" smtClean="0">
                <a:solidFill>
                  <a:srgbClr val="FF0000"/>
                </a:solidFill>
              </a:rPr>
              <a:t>issuing a statement of results for </a:t>
            </a:r>
            <a:r>
              <a:rPr lang="en-US" sz="2800" dirty="0" smtClean="0"/>
              <a:t>–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ZA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access to a learning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; </a:t>
            </a:r>
            <a:endParaRPr lang="en-ZA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exemption from completing some learning components of a learning </a:t>
            </a:r>
            <a:r>
              <a:rPr lang="en-US" sz="2800" dirty="0" err="1" smtClean="0"/>
              <a:t>programme</a:t>
            </a:r>
            <a:r>
              <a:rPr lang="en-US" sz="2800" dirty="0" smtClean="0"/>
              <a:t>; </a:t>
            </a:r>
            <a:endParaRPr lang="en-ZA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access to an external assessment.</a:t>
            </a:r>
            <a:endParaRPr lang="en-US" sz="2800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EDE1A5F2-6032-4F88-9026-3DBB9C0E6AB6}" type="slidenum">
              <a:rPr lang="en-ZA"/>
              <a:pPr algn="l">
                <a:defRPr/>
              </a:pPr>
              <a:t>17</a:t>
            </a:fld>
            <a:endParaRPr lang="en-ZA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>
          <a:xfrm>
            <a:off x="2590800" y="274639"/>
            <a:ext cx="6445696" cy="77809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800" dirty="0" smtClean="0"/>
              <a:t>Recognition of Prior Learning (RPL)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1500188"/>
            <a:ext cx="8352928" cy="4786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Continued…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800" dirty="0" smtClean="0"/>
              <a:t>The assessment of prior learning includes – </a:t>
            </a:r>
            <a:br>
              <a:rPr lang="en-US" sz="2800" dirty="0" smtClean="0"/>
            </a:b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verification of documents presented as evidence of prior learning; and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ZA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the assessment of prior learning acquired through any combination of formal or informal training and education, work experience, community engagement or general life experience. </a:t>
            </a:r>
            <a:endParaRPr lang="en-ZA" sz="2800" dirty="0" smtClean="0"/>
          </a:p>
          <a:p>
            <a:pPr>
              <a:lnSpc>
                <a:spcPct val="80000"/>
              </a:lnSpc>
            </a:pPr>
            <a:endParaRPr lang="en-ZA" sz="2800" dirty="0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DF94542-07DE-4582-B31C-5AF29A7215A1}" type="slidenum">
              <a:rPr lang="en-ZA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n-ZA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590800" y="285750"/>
            <a:ext cx="6553200" cy="76698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ZA" sz="2800" dirty="0" smtClean="0"/>
              <a:t>Recognition of Prior Learning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2800" dirty="0" smtClean="0"/>
              <a:t>Continued…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accredited SDP or AOC must give feedback to learners about their learning achievements and any gaps identified in their prior learning.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accredited QAP may: </a:t>
            </a:r>
            <a:endParaRPr lang="en-ZA" sz="28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refer learners to suitable skills development providers or workplaces; and </a:t>
            </a:r>
            <a:endParaRPr lang="en-ZA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provide career advice</a:t>
            </a:r>
            <a:r>
              <a:rPr lang="en-US" sz="2000" dirty="0" smtClean="0"/>
              <a:t>. </a:t>
            </a:r>
            <a:endParaRPr lang="en-ZA" sz="2000" dirty="0" smtClean="0"/>
          </a:p>
          <a:p>
            <a:pPr>
              <a:lnSpc>
                <a:spcPct val="90000"/>
              </a:lnSpc>
            </a:pPr>
            <a:endParaRPr lang="en-ZA" sz="24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79C7C89-21FF-4B18-B2D8-499606218CAF}" type="slidenum">
              <a:rPr lang="en-ZA"/>
              <a:pPr algn="l">
                <a:defRPr/>
              </a:pPr>
              <a:t>19</a:t>
            </a:fld>
            <a:endParaRPr lang="en-ZA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55674"/>
            <a:ext cx="628674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Presentation Contents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en-US" sz="2400" dirty="0"/>
              <a:t>Differences Between SAQA and QCTO Qualifications</a:t>
            </a:r>
            <a:endParaRPr lang="en-ZA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Functions of the Qualifications Development Partner (QDP)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Qualifications Development Process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Credits allocation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Functions of the Assessment Quality Partner (AQP)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Summative Assessment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Responsibilities of the Accredited Skills Development (training) Provider (SDP)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Functions of the accredited Occupational/trade assessment </a:t>
            </a:r>
            <a:r>
              <a:rPr lang="en-US" sz="2400" dirty="0" err="1" smtClean="0"/>
              <a:t>centres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Recognition of Prior Learning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Effect &amp; Implementation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RPL will be built into the qualification during development</a:t>
            </a:r>
          </a:p>
          <a:p>
            <a:r>
              <a:rPr lang="en-US" sz="2800" dirty="0" smtClean="0"/>
              <a:t>RPL will be used for access to the SUMMATIVE ASSESSMENT and </a:t>
            </a:r>
            <a:r>
              <a:rPr lang="en-US" sz="2800" b="1" dirty="0" smtClean="0">
                <a:solidFill>
                  <a:schemeClr val="accent2"/>
                </a:solidFill>
              </a:rPr>
              <a:t>NOT</a:t>
            </a:r>
            <a:r>
              <a:rPr lang="en-US" sz="2800" dirty="0" smtClean="0"/>
              <a:t> for exemption from it.</a:t>
            </a:r>
          </a:p>
          <a:p>
            <a:r>
              <a:rPr lang="en-US" sz="2800" dirty="0" smtClean="0"/>
              <a:t>Accredited Assessment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will be used to conduct </a:t>
            </a:r>
            <a:r>
              <a:rPr lang="en-US" sz="2800" dirty="0" err="1" smtClean="0"/>
              <a:t>RPL</a:t>
            </a:r>
            <a:r>
              <a:rPr lang="en-US" sz="2800" dirty="0" smtClean="0"/>
              <a:t> assessments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60648"/>
            <a:ext cx="6286740" cy="997062"/>
          </a:xfrm>
        </p:spPr>
        <p:txBody>
          <a:bodyPr/>
          <a:lstStyle/>
          <a:p>
            <a:pPr algn="ctr"/>
            <a:r>
              <a:rPr lang="en-US" sz="2800" dirty="0" smtClean="0"/>
              <a:t>Conclusions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46805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endParaRPr lang="en-US" sz="24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algn="ctr"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  <a:p>
            <a:pPr marL="0" indent="0" algn="ctr">
              <a:buNone/>
              <a:defRPr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</a:rPr>
              <a:t>Thank you !!!</a:t>
            </a:r>
          </a:p>
          <a:p>
            <a:pPr marL="0" indent="0" algn="ctr">
              <a:buNone/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marL="0" indent="0" algn="ctr">
              <a:buNone/>
              <a:defRPr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</a:rPr>
              <a:t>Questions</a:t>
            </a:r>
            <a:r>
              <a:rPr lang="en-US" sz="2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</a:rPr>
              <a:t>?</a:t>
            </a:r>
          </a:p>
          <a:p>
            <a:pPr marL="0" indent="0" algn="ctr">
              <a:buNone/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marL="0" indent="0" algn="ctr">
              <a:buNone/>
              <a:defRPr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  <a:hlinkClick r:id="rId2"/>
              </a:rPr>
              <a:t>Williamn@fpmseta.org.za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marL="0" indent="0" algn="ctr">
              <a:buNone/>
              <a:defRPr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  <a:hlinkClick r:id="rId3"/>
              </a:rPr>
              <a:t>Ansien@fpmseta.org.za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marL="0" indent="0" algn="ctr">
              <a:buNone/>
              <a:defRPr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</a:rPr>
              <a:t> </a:t>
            </a: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  <a:hlinkClick r:id="rId4"/>
              </a:rPr>
              <a:t>Johnnym@fpmseta.org.za</a:t>
            </a: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marL="0" indent="0" algn="ctr">
              <a:buNone/>
              <a:defRPr/>
            </a:pPr>
            <a:endParaRPr lang="en-US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 Black"/>
            </a:endParaRPr>
          </a:p>
          <a:p>
            <a:pPr marL="0" indent="0" algn="ctr">
              <a:buNone/>
              <a:defRPr/>
            </a:pPr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>
                    <a:lumMod val="75000"/>
                  </a:schemeClr>
                </a:solidFill>
                <a:latin typeface="Arial Black"/>
              </a:rPr>
              <a:t>Tel: 011 403 1700</a:t>
            </a:r>
          </a:p>
          <a:p>
            <a:pPr marL="0" indent="0">
              <a:buNone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174577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 idx="4294967295"/>
          </p:nvPr>
        </p:nvSpPr>
        <p:spPr>
          <a:xfrm>
            <a:off x="2627784" y="60325"/>
            <a:ext cx="6516216" cy="73183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2400" dirty="0" smtClean="0"/>
              <a:t>Differences Between SAQA and QCTO Qualifications</a:t>
            </a:r>
            <a:endParaRPr lang="en-ZA" alt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762000"/>
            <a:ext cx="6858000" cy="457200"/>
            <a:chOff x="624" y="336"/>
            <a:chExt cx="4320" cy="288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624" y="336"/>
              <a:ext cx="1440" cy="288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algn="ctr">
              <a:solidFill>
                <a:srgbClr val="FFD41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SAQA</a:t>
              </a:r>
              <a:endPara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6" name="Rounded Rectangle 5"/>
            <p:cNvSpPr>
              <a:spLocks noChangeArrowheads="1"/>
            </p:cNvSpPr>
            <p:nvPr/>
          </p:nvSpPr>
          <p:spPr bwMode="auto">
            <a:xfrm>
              <a:off x="3504" y="336"/>
              <a:ext cx="1440" cy="288"/>
            </a:xfrm>
            <a:prstGeom prst="roundRect">
              <a:avLst>
                <a:gd name="adj" fmla="val 16667"/>
              </a:avLst>
            </a:prstGeom>
            <a:solidFill>
              <a:srgbClr val="DBB7FF"/>
            </a:solidFill>
            <a:ln w="25400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QCTO</a:t>
              </a:r>
              <a:endParaRPr lang="en-ZA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838200" y="1249363"/>
            <a:ext cx="7564438" cy="1189037"/>
            <a:chOff x="528" y="883"/>
            <a:chExt cx="4765" cy="749"/>
          </a:xfrm>
        </p:grpSpPr>
        <p:sp>
          <p:nvSpPr>
            <p:cNvPr id="18463" name="Rounded Rectangle 8"/>
            <p:cNvSpPr>
              <a:spLocks noChangeArrowheads="1"/>
            </p:cNvSpPr>
            <p:nvPr/>
          </p:nvSpPr>
          <p:spPr bwMode="auto">
            <a:xfrm>
              <a:off x="528" y="1056"/>
              <a:ext cx="1776" cy="38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algn="ctr">
              <a:solidFill>
                <a:srgbClr val="FFD41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 dirty="0">
                  <a:solidFill>
                    <a:srgbClr val="0D0D0D"/>
                  </a:solidFill>
                </a:rPr>
                <a:t>Unit Standards</a:t>
              </a:r>
            </a:p>
            <a:p>
              <a:pPr algn="ctr"/>
              <a:r>
                <a:rPr lang="en-US" altLang="en-US" dirty="0">
                  <a:solidFill>
                    <a:srgbClr val="0D0D0D"/>
                  </a:solidFill>
                </a:rPr>
                <a:t>Single Type</a:t>
              </a:r>
              <a:endParaRPr lang="en-ZA" altLang="en-US" dirty="0">
                <a:solidFill>
                  <a:srgbClr val="0D0D0D"/>
                </a:solidFill>
              </a:endParaRPr>
            </a:p>
          </p:txBody>
        </p:sp>
        <p:sp>
          <p:nvSpPr>
            <p:cNvPr id="18464" name="Rectangle 12"/>
            <p:cNvSpPr>
              <a:spLocks noChangeArrowheads="1"/>
            </p:cNvSpPr>
            <p:nvPr/>
          </p:nvSpPr>
          <p:spPr bwMode="auto">
            <a:xfrm>
              <a:off x="1882" y="883"/>
              <a:ext cx="47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altLang="en-US" sz="7200">
                  <a:solidFill>
                    <a:srgbClr val="FF0000"/>
                  </a:solidFill>
                  <a:sym typeface="Wingdings" pitchFamily="2" charset="2"/>
                </a:rPr>
                <a:t></a:t>
              </a:r>
              <a:endParaRPr lang="en-ZA" altLang="en-US" sz="7200">
                <a:solidFill>
                  <a:srgbClr val="FF0000"/>
                </a:solidFill>
              </a:endParaRPr>
            </a:p>
          </p:txBody>
        </p:sp>
        <p:sp>
          <p:nvSpPr>
            <p:cNvPr id="18465" name="Rounded Rectangle 9"/>
            <p:cNvSpPr>
              <a:spLocks noChangeArrowheads="1"/>
            </p:cNvSpPr>
            <p:nvPr/>
          </p:nvSpPr>
          <p:spPr bwMode="auto">
            <a:xfrm>
              <a:off x="3360" y="1056"/>
              <a:ext cx="1776" cy="384"/>
            </a:xfrm>
            <a:prstGeom prst="roundRect">
              <a:avLst>
                <a:gd name="adj" fmla="val 16667"/>
              </a:avLst>
            </a:prstGeom>
            <a:solidFill>
              <a:srgbClr val="DBB7FF"/>
            </a:solidFill>
            <a:ln w="25400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>
                  <a:solidFill>
                    <a:srgbClr val="0D0D0D"/>
                  </a:solidFill>
                </a:rPr>
                <a:t>Modules</a:t>
              </a:r>
            </a:p>
            <a:p>
              <a:pPr algn="ctr"/>
              <a:r>
                <a:rPr lang="en-US" altLang="en-US">
                  <a:solidFill>
                    <a:srgbClr val="0D0D0D"/>
                  </a:solidFill>
                </a:rPr>
                <a:t>Different (3) Types</a:t>
              </a:r>
            </a:p>
          </p:txBody>
        </p:sp>
        <p:sp>
          <p:nvSpPr>
            <p:cNvPr id="18466" name="Rectangle 16"/>
            <p:cNvSpPr>
              <a:spLocks noChangeArrowheads="1"/>
            </p:cNvSpPr>
            <p:nvPr/>
          </p:nvSpPr>
          <p:spPr bwMode="auto">
            <a:xfrm>
              <a:off x="4800" y="950"/>
              <a:ext cx="49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altLang="en-US" sz="6000">
                  <a:solidFill>
                    <a:srgbClr val="008000"/>
                  </a:solidFill>
                  <a:sym typeface="Wingdings" pitchFamily="2" charset="2"/>
                </a:rPr>
                <a:t></a:t>
              </a:r>
              <a:endParaRPr lang="en-ZA" altLang="en-US" sz="6000">
                <a:solidFill>
                  <a:srgbClr val="008000"/>
                </a:solidFill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7200" y="3078163"/>
            <a:ext cx="8382000" cy="1189037"/>
            <a:chOff x="288" y="1795"/>
            <a:chExt cx="5280" cy="749"/>
          </a:xfrm>
        </p:grpSpPr>
        <p:sp>
          <p:nvSpPr>
            <p:cNvPr id="18459" name="Rounded Rectangle 6"/>
            <p:cNvSpPr>
              <a:spLocks noChangeArrowheads="1"/>
            </p:cNvSpPr>
            <p:nvPr/>
          </p:nvSpPr>
          <p:spPr bwMode="auto">
            <a:xfrm>
              <a:off x="288" y="1968"/>
              <a:ext cx="2304" cy="384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algn="ctr">
              <a:solidFill>
                <a:srgbClr val="FFD41D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altLang="en-US" dirty="0">
                  <a:solidFill>
                    <a:srgbClr val="0D0D0D"/>
                  </a:solidFill>
                </a:rPr>
                <a:t>Fundamental (Communication and </a:t>
              </a:r>
              <a:r>
                <a:rPr lang="en-US" altLang="en-US" dirty="0" err="1">
                  <a:solidFill>
                    <a:srgbClr val="0D0D0D"/>
                  </a:solidFill>
                </a:rPr>
                <a:t>Maths</a:t>
              </a:r>
              <a:r>
                <a:rPr lang="en-US" altLang="en-US" dirty="0">
                  <a:solidFill>
                    <a:srgbClr val="0D0D0D"/>
                  </a:solidFill>
                </a:rPr>
                <a:t> Literacy)</a:t>
              </a:r>
              <a:endParaRPr lang="en-ZA" altLang="en-US" dirty="0">
                <a:solidFill>
                  <a:srgbClr val="0D0D0D"/>
                </a:solidFill>
              </a:endParaRPr>
            </a:p>
          </p:txBody>
        </p:sp>
        <p:sp>
          <p:nvSpPr>
            <p:cNvPr id="18460" name="Rectangle 14"/>
            <p:cNvSpPr>
              <a:spLocks noChangeArrowheads="1"/>
            </p:cNvSpPr>
            <p:nvPr/>
          </p:nvSpPr>
          <p:spPr bwMode="auto">
            <a:xfrm>
              <a:off x="2208" y="1795"/>
              <a:ext cx="436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altLang="en-US" sz="7200">
                  <a:solidFill>
                    <a:srgbClr val="FF0000"/>
                  </a:solidFill>
                  <a:sym typeface="Wingdings" pitchFamily="2" charset="2"/>
                </a:rPr>
                <a:t></a:t>
              </a:r>
              <a:endParaRPr lang="en-ZA" altLang="en-US" sz="7200">
                <a:solidFill>
                  <a:srgbClr val="FF0000"/>
                </a:solidFill>
              </a:endParaRPr>
            </a:p>
          </p:txBody>
        </p:sp>
        <p:sp>
          <p:nvSpPr>
            <p:cNvPr id="18461" name="Rounded Rectangle 7"/>
            <p:cNvSpPr>
              <a:spLocks noChangeArrowheads="1"/>
            </p:cNvSpPr>
            <p:nvPr/>
          </p:nvSpPr>
          <p:spPr bwMode="auto">
            <a:xfrm>
              <a:off x="3120" y="1968"/>
              <a:ext cx="2304" cy="384"/>
            </a:xfrm>
            <a:prstGeom prst="roundRect">
              <a:avLst>
                <a:gd name="adj" fmla="val 16667"/>
              </a:avLst>
            </a:prstGeom>
            <a:solidFill>
              <a:srgbClr val="DBB7FF"/>
            </a:solidFill>
            <a:ln w="25400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r>
                <a:rPr lang="en-US" altLang="en-US">
                  <a:solidFill>
                    <a:srgbClr val="0D0D0D"/>
                  </a:solidFill>
                </a:rPr>
                <a:t>Foundational Learning (Only NQF 3 and 4)</a:t>
              </a:r>
              <a:endParaRPr lang="en-ZA" altLang="en-US">
                <a:solidFill>
                  <a:srgbClr val="0D0D0D"/>
                </a:solidFill>
              </a:endParaRPr>
            </a:p>
          </p:txBody>
        </p:sp>
        <p:sp>
          <p:nvSpPr>
            <p:cNvPr id="18462" name="Rectangle 19"/>
            <p:cNvSpPr>
              <a:spLocks noChangeArrowheads="1"/>
            </p:cNvSpPr>
            <p:nvPr/>
          </p:nvSpPr>
          <p:spPr bwMode="auto">
            <a:xfrm>
              <a:off x="5074" y="1862"/>
              <a:ext cx="49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altLang="en-US" sz="6000">
                  <a:solidFill>
                    <a:srgbClr val="008000"/>
                  </a:solidFill>
                  <a:sym typeface="Wingdings" pitchFamily="2" charset="2"/>
                </a:rPr>
                <a:t></a:t>
              </a:r>
              <a:endParaRPr lang="en-ZA" altLang="en-US" sz="6000">
                <a:solidFill>
                  <a:srgbClr val="008000"/>
                </a:solidFill>
              </a:endParaRPr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838200" y="2087563"/>
            <a:ext cx="7543800" cy="1189037"/>
            <a:chOff x="528" y="1315"/>
            <a:chExt cx="4752" cy="749"/>
          </a:xfrm>
        </p:grpSpPr>
        <p:sp>
          <p:nvSpPr>
            <p:cNvPr id="12" name="Rounded Rectangle 11"/>
            <p:cNvSpPr>
              <a:spLocks noChangeArrowheads="1"/>
            </p:cNvSpPr>
            <p:nvPr/>
          </p:nvSpPr>
          <p:spPr bwMode="auto">
            <a:xfrm>
              <a:off x="528" y="1536"/>
              <a:ext cx="1776" cy="365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algn="ctr">
              <a:solidFill>
                <a:srgbClr val="FFD41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Electives</a:t>
              </a:r>
              <a:endParaRPr lang="en-Z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8456" name="Rectangle 13"/>
            <p:cNvSpPr>
              <a:spLocks noChangeArrowheads="1"/>
            </p:cNvSpPr>
            <p:nvPr/>
          </p:nvSpPr>
          <p:spPr bwMode="auto">
            <a:xfrm>
              <a:off x="1862" y="1315"/>
              <a:ext cx="49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altLang="en-US" sz="7200">
                  <a:solidFill>
                    <a:srgbClr val="FF0000"/>
                  </a:solidFill>
                  <a:sym typeface="Wingdings" pitchFamily="2" charset="2"/>
                </a:rPr>
                <a:t></a:t>
              </a:r>
              <a:endParaRPr lang="en-ZA" altLang="en-US" sz="7200">
                <a:solidFill>
                  <a:srgbClr val="FF0000"/>
                </a:solidFill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3378" y="1536"/>
              <a:ext cx="1758" cy="346"/>
            </a:xfrm>
            <a:prstGeom prst="roundRect">
              <a:avLst>
                <a:gd name="adj" fmla="val 16667"/>
              </a:avLst>
            </a:prstGeom>
            <a:solidFill>
              <a:srgbClr val="DBB7FF"/>
            </a:solidFill>
            <a:ln w="25400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Specialisation</a:t>
              </a:r>
              <a:endParaRPr lang="en-Z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8458" name="Rectangle 20"/>
            <p:cNvSpPr>
              <a:spLocks noChangeArrowheads="1"/>
            </p:cNvSpPr>
            <p:nvPr/>
          </p:nvSpPr>
          <p:spPr bwMode="auto">
            <a:xfrm>
              <a:off x="4787" y="1392"/>
              <a:ext cx="49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altLang="en-US" sz="6000">
                  <a:solidFill>
                    <a:srgbClr val="008000"/>
                  </a:solidFill>
                  <a:sym typeface="Wingdings" pitchFamily="2" charset="2"/>
                </a:rPr>
                <a:t></a:t>
              </a:r>
              <a:endParaRPr lang="en-ZA" altLang="en-US" sz="6000">
                <a:solidFill>
                  <a:srgbClr val="008000"/>
                </a:solidFill>
              </a:endParaRP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81000" y="4038600"/>
            <a:ext cx="8534400" cy="1189038"/>
            <a:chOff x="240" y="2496"/>
            <a:chExt cx="5376" cy="749"/>
          </a:xfrm>
        </p:grpSpPr>
        <p:sp>
          <p:nvSpPr>
            <p:cNvPr id="22" name="Rounded Rectangle 21"/>
            <p:cNvSpPr>
              <a:spLocks noChangeArrowheads="1"/>
            </p:cNvSpPr>
            <p:nvPr/>
          </p:nvSpPr>
          <p:spPr bwMode="auto">
            <a:xfrm>
              <a:off x="240" y="2688"/>
              <a:ext cx="2448" cy="33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algn="ctr">
              <a:solidFill>
                <a:srgbClr val="FFD41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Internal Summative Assessment</a:t>
              </a:r>
              <a:endParaRPr lang="en-Z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8452" name="Rectangle 12"/>
            <p:cNvSpPr>
              <a:spLocks noChangeArrowheads="1"/>
            </p:cNvSpPr>
            <p:nvPr/>
          </p:nvSpPr>
          <p:spPr bwMode="auto">
            <a:xfrm>
              <a:off x="2362" y="2496"/>
              <a:ext cx="47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altLang="en-US" sz="7200">
                  <a:solidFill>
                    <a:srgbClr val="FF0000"/>
                  </a:solidFill>
                  <a:sym typeface="Wingdings" pitchFamily="2" charset="2"/>
                </a:rPr>
                <a:t></a:t>
              </a:r>
              <a:endParaRPr lang="en-ZA" altLang="en-US" sz="7200">
                <a:solidFill>
                  <a:srgbClr val="FF0000"/>
                </a:solidFill>
              </a:endParaRPr>
            </a:p>
          </p:txBody>
        </p:sp>
        <p:sp>
          <p:nvSpPr>
            <p:cNvPr id="23" name="Rounded Rectangle 22"/>
            <p:cNvSpPr>
              <a:spLocks noChangeArrowheads="1"/>
            </p:cNvSpPr>
            <p:nvPr/>
          </p:nvSpPr>
          <p:spPr bwMode="auto">
            <a:xfrm>
              <a:off x="3024" y="2688"/>
              <a:ext cx="2448" cy="365"/>
            </a:xfrm>
            <a:prstGeom prst="roundRect">
              <a:avLst>
                <a:gd name="adj" fmla="val 16667"/>
              </a:avLst>
            </a:prstGeom>
            <a:solidFill>
              <a:srgbClr val="DBB7FF"/>
            </a:solidFill>
            <a:ln w="25400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Nationally </a:t>
              </a:r>
              <a:r>
                <a:rPr lang="en-US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Standardised</a:t>
              </a:r>
              <a:r>
                <a: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cs typeface="+mn-cs"/>
                </a:rPr>
                <a:t> Integrated Summative Assessment</a:t>
              </a:r>
              <a:endParaRPr lang="en-ZA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8454" name="Rectangle 19"/>
            <p:cNvSpPr>
              <a:spLocks noChangeArrowheads="1"/>
            </p:cNvSpPr>
            <p:nvPr/>
          </p:nvSpPr>
          <p:spPr bwMode="auto">
            <a:xfrm>
              <a:off x="5123" y="2582"/>
              <a:ext cx="49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altLang="en-US" sz="6000">
                  <a:solidFill>
                    <a:srgbClr val="008000"/>
                  </a:solidFill>
                  <a:sym typeface="Wingdings" pitchFamily="2" charset="2"/>
                </a:rPr>
                <a:t></a:t>
              </a:r>
              <a:endParaRPr lang="en-ZA" altLang="en-US" sz="600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838200" y="5821363"/>
            <a:ext cx="7620000" cy="1189037"/>
            <a:chOff x="528" y="3283"/>
            <a:chExt cx="4800" cy="749"/>
          </a:xfrm>
        </p:grpSpPr>
        <p:sp>
          <p:nvSpPr>
            <p:cNvPr id="18447" name="Rounded Rectangle 8"/>
            <p:cNvSpPr>
              <a:spLocks noChangeArrowheads="1"/>
            </p:cNvSpPr>
            <p:nvPr/>
          </p:nvSpPr>
          <p:spPr bwMode="auto">
            <a:xfrm>
              <a:off x="528" y="3504"/>
              <a:ext cx="1776" cy="33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algn="ctr">
              <a:solidFill>
                <a:srgbClr val="FFD41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>
                  <a:solidFill>
                    <a:srgbClr val="0D0D0D"/>
                  </a:solidFill>
                </a:rPr>
                <a:t>Minimum 120 Credits</a:t>
              </a:r>
              <a:endParaRPr lang="en-ZA" altLang="en-US">
                <a:solidFill>
                  <a:srgbClr val="0D0D0D"/>
                </a:solidFill>
              </a:endParaRPr>
            </a:p>
          </p:txBody>
        </p:sp>
        <p:sp>
          <p:nvSpPr>
            <p:cNvPr id="18448" name="Rounded Rectangle 9"/>
            <p:cNvSpPr>
              <a:spLocks noChangeArrowheads="1"/>
            </p:cNvSpPr>
            <p:nvPr/>
          </p:nvSpPr>
          <p:spPr bwMode="auto">
            <a:xfrm>
              <a:off x="3312" y="3504"/>
              <a:ext cx="1872" cy="336"/>
            </a:xfrm>
            <a:prstGeom prst="roundRect">
              <a:avLst>
                <a:gd name="adj" fmla="val 16667"/>
              </a:avLst>
            </a:prstGeom>
            <a:solidFill>
              <a:srgbClr val="DBB7FF"/>
            </a:solidFill>
            <a:ln w="25400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 dirty="0">
                  <a:solidFill>
                    <a:srgbClr val="0D0D0D"/>
                  </a:solidFill>
                </a:rPr>
                <a:t>Minimum 25 Credits</a:t>
              </a:r>
            </a:p>
          </p:txBody>
        </p:sp>
        <p:sp>
          <p:nvSpPr>
            <p:cNvPr id="18449" name="Rectangle 16"/>
            <p:cNvSpPr>
              <a:spLocks noChangeArrowheads="1"/>
            </p:cNvSpPr>
            <p:nvPr/>
          </p:nvSpPr>
          <p:spPr bwMode="auto">
            <a:xfrm>
              <a:off x="4835" y="3369"/>
              <a:ext cx="49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altLang="en-US" sz="6000">
                  <a:solidFill>
                    <a:srgbClr val="008000"/>
                  </a:solidFill>
                  <a:sym typeface="Wingdings" pitchFamily="2" charset="2"/>
                </a:rPr>
                <a:t></a:t>
              </a:r>
              <a:endParaRPr lang="en-ZA" altLang="en-US" sz="6000">
                <a:solidFill>
                  <a:srgbClr val="008000"/>
                </a:solidFill>
              </a:endParaRPr>
            </a:p>
          </p:txBody>
        </p:sp>
        <p:sp>
          <p:nvSpPr>
            <p:cNvPr id="18450" name="Rectangle 12"/>
            <p:cNvSpPr>
              <a:spLocks noChangeArrowheads="1"/>
            </p:cNvSpPr>
            <p:nvPr/>
          </p:nvSpPr>
          <p:spPr bwMode="auto">
            <a:xfrm>
              <a:off x="1955" y="3283"/>
              <a:ext cx="47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altLang="en-US" sz="7200" dirty="0">
                  <a:solidFill>
                    <a:srgbClr val="FF0000"/>
                  </a:solidFill>
                  <a:sym typeface="Wingdings" pitchFamily="2" charset="2"/>
                </a:rPr>
                <a:t></a:t>
              </a:r>
              <a:endParaRPr lang="en-ZA" altLang="en-US" sz="7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838200" y="4876800"/>
            <a:ext cx="7564438" cy="1219200"/>
            <a:chOff x="480" y="2688"/>
            <a:chExt cx="4765" cy="768"/>
          </a:xfrm>
        </p:grpSpPr>
        <p:sp>
          <p:nvSpPr>
            <p:cNvPr id="18443" name="Rounded Rectangle 9"/>
            <p:cNvSpPr>
              <a:spLocks noChangeArrowheads="1"/>
            </p:cNvSpPr>
            <p:nvPr/>
          </p:nvSpPr>
          <p:spPr bwMode="auto">
            <a:xfrm>
              <a:off x="3264" y="2976"/>
              <a:ext cx="1872" cy="336"/>
            </a:xfrm>
            <a:prstGeom prst="roundRect">
              <a:avLst>
                <a:gd name="adj" fmla="val 16667"/>
              </a:avLst>
            </a:prstGeom>
            <a:solidFill>
              <a:srgbClr val="DBB7FF"/>
            </a:solidFill>
            <a:ln w="25400" algn="ctr">
              <a:solidFill>
                <a:srgbClr val="CC66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>
                  <a:solidFill>
                    <a:srgbClr val="0D0D0D"/>
                  </a:solidFill>
                </a:rPr>
                <a:t>Statement of Results</a:t>
              </a:r>
            </a:p>
          </p:txBody>
        </p:sp>
        <p:sp>
          <p:nvSpPr>
            <p:cNvPr id="18444" name="Rectangle 16"/>
            <p:cNvSpPr>
              <a:spLocks noChangeArrowheads="1"/>
            </p:cNvSpPr>
            <p:nvPr/>
          </p:nvSpPr>
          <p:spPr bwMode="auto">
            <a:xfrm>
              <a:off x="4752" y="2822"/>
              <a:ext cx="493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ZA" altLang="en-US" sz="6000">
                  <a:solidFill>
                    <a:srgbClr val="008000"/>
                  </a:solidFill>
                  <a:sym typeface="Wingdings" pitchFamily="2" charset="2"/>
                </a:rPr>
                <a:t></a:t>
              </a:r>
              <a:endParaRPr lang="en-ZA" altLang="en-US" sz="6000">
                <a:solidFill>
                  <a:srgbClr val="008000"/>
                </a:solidFill>
              </a:endParaRPr>
            </a:p>
          </p:txBody>
        </p:sp>
        <p:sp>
          <p:nvSpPr>
            <p:cNvPr id="18445" name="Rounded Rectangle 8"/>
            <p:cNvSpPr>
              <a:spLocks noChangeArrowheads="1"/>
            </p:cNvSpPr>
            <p:nvPr/>
          </p:nvSpPr>
          <p:spPr bwMode="auto">
            <a:xfrm>
              <a:off x="480" y="2928"/>
              <a:ext cx="1776" cy="33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25400" algn="ctr">
              <a:solidFill>
                <a:srgbClr val="FFD41D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en-US" dirty="0">
                  <a:solidFill>
                    <a:srgbClr val="0D0D0D"/>
                  </a:solidFill>
                </a:rPr>
                <a:t>Portfolio of Evidence</a:t>
              </a:r>
              <a:endParaRPr lang="en-ZA" altLang="en-US" dirty="0">
                <a:solidFill>
                  <a:srgbClr val="0D0D0D"/>
                </a:solidFill>
              </a:endParaRPr>
            </a:p>
          </p:txBody>
        </p:sp>
        <p:sp>
          <p:nvSpPr>
            <p:cNvPr id="18446" name="Rectangle 12"/>
            <p:cNvSpPr>
              <a:spLocks noChangeArrowheads="1"/>
            </p:cNvSpPr>
            <p:nvPr/>
          </p:nvSpPr>
          <p:spPr bwMode="auto">
            <a:xfrm>
              <a:off x="1978" y="2688"/>
              <a:ext cx="470" cy="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ZA" altLang="en-US" sz="7200">
                  <a:solidFill>
                    <a:srgbClr val="FF0000"/>
                  </a:solidFill>
                  <a:sym typeface="Wingdings" pitchFamily="2" charset="2"/>
                </a:rPr>
                <a:t></a:t>
              </a:r>
              <a:endParaRPr lang="en-ZA" altLang="en-US" sz="72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55674"/>
            <a:ext cx="635874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FUNCTION OF THE QUALICATION DEVELOPMENT PARTNER (QDP)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As per Section 6 a QDP must:</a:t>
            </a:r>
          </a:p>
          <a:p>
            <a:r>
              <a:rPr lang="en-US" sz="2800" dirty="0" smtClean="0"/>
              <a:t>Develop/revise occupational qualifications</a:t>
            </a:r>
          </a:p>
          <a:p>
            <a:r>
              <a:rPr lang="en-US" sz="2800" dirty="0" smtClean="0"/>
              <a:t>Register the qualifications with SAQA</a:t>
            </a:r>
          </a:p>
          <a:p>
            <a:r>
              <a:rPr lang="en-US" sz="2800" dirty="0" smtClean="0"/>
              <a:t>Develop &amp; maintain a database of occupational experts (CEP)</a:t>
            </a:r>
          </a:p>
          <a:p>
            <a:r>
              <a:rPr lang="en-US" sz="2800" dirty="0" smtClean="0"/>
              <a:t>Develop assessment criteria - Theory</a:t>
            </a:r>
          </a:p>
          <a:p>
            <a:r>
              <a:rPr lang="en-US" sz="2800" dirty="0" smtClean="0"/>
              <a:t>Develop assessment criteria - Summative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The Qualifications Development Process</a:t>
            </a:r>
            <a:endParaRPr lang="en-ZA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144796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15"/>
          <p:cNvSpPr>
            <a:spLocks noChangeArrowheads="1"/>
          </p:cNvSpPr>
          <p:nvPr/>
        </p:nvSpPr>
        <p:spPr bwMode="auto">
          <a:xfrm>
            <a:off x="7123113" y="2997200"/>
            <a:ext cx="1258887" cy="863600"/>
          </a:xfrm>
          <a:prstGeom prst="diamond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chemeClr val="bg1"/>
                </a:solidFill>
              </a:rPr>
              <a:t>40%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3148013" y="1239838"/>
            <a:ext cx="2376487" cy="1223962"/>
            <a:chOff x="1983" y="781"/>
            <a:chExt cx="1497" cy="771"/>
          </a:xfrm>
        </p:grpSpPr>
        <p:sp>
          <p:nvSpPr>
            <p:cNvPr id="16420" name="Rectangle 5"/>
            <p:cNvSpPr>
              <a:spLocks noChangeArrowheads="1"/>
            </p:cNvSpPr>
            <p:nvPr/>
          </p:nvSpPr>
          <p:spPr bwMode="auto">
            <a:xfrm>
              <a:off x="1983" y="781"/>
              <a:ext cx="1497" cy="771"/>
            </a:xfrm>
            <a:prstGeom prst="rect">
              <a:avLst/>
            </a:prstGeom>
            <a:solidFill>
              <a:srgbClr val="FFC26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b="1"/>
            </a:p>
          </p:txBody>
        </p:sp>
        <p:sp>
          <p:nvSpPr>
            <p:cNvPr id="16421" name="Rectangle 17"/>
            <p:cNvSpPr>
              <a:spLocks noChangeArrowheads="1"/>
            </p:cNvSpPr>
            <p:nvPr/>
          </p:nvSpPr>
          <p:spPr bwMode="auto">
            <a:xfrm>
              <a:off x="1983" y="799"/>
              <a:ext cx="1473" cy="404"/>
            </a:xfrm>
            <a:prstGeom prst="rect">
              <a:avLst/>
            </a:prstGeom>
            <a:solidFill>
              <a:srgbClr val="FFC26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b="1"/>
                <a:t>Knowledge Subjects Modules</a:t>
              </a:r>
            </a:p>
          </p:txBody>
        </p:sp>
        <p:sp>
          <p:nvSpPr>
            <p:cNvPr id="16422" name="Rectangle 20"/>
            <p:cNvSpPr>
              <a:spLocks noChangeArrowheads="1"/>
            </p:cNvSpPr>
            <p:nvPr/>
          </p:nvSpPr>
          <p:spPr bwMode="auto">
            <a:xfrm>
              <a:off x="2936" y="1298"/>
              <a:ext cx="226" cy="227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  <p:sp>
          <p:nvSpPr>
            <p:cNvPr id="16423" name="Rectangle 21"/>
            <p:cNvSpPr>
              <a:spLocks noChangeArrowheads="1"/>
            </p:cNvSpPr>
            <p:nvPr/>
          </p:nvSpPr>
          <p:spPr bwMode="auto">
            <a:xfrm>
              <a:off x="2573" y="1298"/>
              <a:ext cx="226" cy="227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  <p:sp>
          <p:nvSpPr>
            <p:cNvPr id="16424" name="Rectangle 22"/>
            <p:cNvSpPr>
              <a:spLocks noChangeArrowheads="1"/>
            </p:cNvSpPr>
            <p:nvPr/>
          </p:nvSpPr>
          <p:spPr bwMode="auto">
            <a:xfrm>
              <a:off x="2210" y="1298"/>
              <a:ext cx="226" cy="227"/>
            </a:xfrm>
            <a:prstGeom prst="rect">
              <a:avLst/>
            </a:prstGeom>
            <a:solidFill>
              <a:srgbClr val="CC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119438" y="2852738"/>
            <a:ext cx="2376487" cy="1223962"/>
            <a:chOff x="2154" y="1797"/>
            <a:chExt cx="1497" cy="771"/>
          </a:xfrm>
        </p:grpSpPr>
        <p:sp>
          <p:nvSpPr>
            <p:cNvPr id="16415" name="Rectangle 4"/>
            <p:cNvSpPr>
              <a:spLocks noChangeArrowheads="1"/>
            </p:cNvSpPr>
            <p:nvPr/>
          </p:nvSpPr>
          <p:spPr bwMode="auto">
            <a:xfrm>
              <a:off x="2154" y="1797"/>
              <a:ext cx="1497" cy="771"/>
            </a:xfrm>
            <a:prstGeom prst="rect">
              <a:avLst/>
            </a:prstGeom>
            <a:solidFill>
              <a:srgbClr val="D7FF6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b="1"/>
            </a:p>
          </p:txBody>
        </p:sp>
        <p:sp>
          <p:nvSpPr>
            <p:cNvPr id="16416" name="Rectangle 18"/>
            <p:cNvSpPr>
              <a:spLocks noChangeArrowheads="1"/>
            </p:cNvSpPr>
            <p:nvPr/>
          </p:nvSpPr>
          <p:spPr bwMode="auto">
            <a:xfrm>
              <a:off x="3061" y="2296"/>
              <a:ext cx="226" cy="227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  <p:sp>
          <p:nvSpPr>
            <p:cNvPr id="16417" name="Rectangle 19"/>
            <p:cNvSpPr>
              <a:spLocks noChangeArrowheads="1"/>
            </p:cNvSpPr>
            <p:nvPr/>
          </p:nvSpPr>
          <p:spPr bwMode="auto">
            <a:xfrm>
              <a:off x="2699" y="2296"/>
              <a:ext cx="226" cy="227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  <p:sp>
          <p:nvSpPr>
            <p:cNvPr id="16418" name="Rectangle 23"/>
            <p:cNvSpPr>
              <a:spLocks noChangeArrowheads="1"/>
            </p:cNvSpPr>
            <p:nvPr/>
          </p:nvSpPr>
          <p:spPr bwMode="auto">
            <a:xfrm>
              <a:off x="2290" y="1797"/>
              <a:ext cx="11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b="1"/>
                <a:t>Practical Skills</a:t>
              </a:r>
            </a:p>
            <a:p>
              <a:pPr algn="ctr"/>
              <a:r>
                <a:rPr lang="en-US" altLang="en-US" b="1"/>
                <a:t>Modules</a:t>
              </a:r>
            </a:p>
          </p:txBody>
        </p:sp>
        <p:sp>
          <p:nvSpPr>
            <p:cNvPr id="16419" name="Rectangle 24"/>
            <p:cNvSpPr>
              <a:spLocks noChangeArrowheads="1"/>
            </p:cNvSpPr>
            <p:nvPr/>
          </p:nvSpPr>
          <p:spPr bwMode="auto">
            <a:xfrm>
              <a:off x="2381" y="2296"/>
              <a:ext cx="226" cy="227"/>
            </a:xfrm>
            <a:prstGeom prst="rect">
              <a:avLst/>
            </a:prstGeom>
            <a:solidFill>
              <a:srgbClr val="66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133725" y="4437063"/>
            <a:ext cx="2376488" cy="1223962"/>
            <a:chOff x="2154" y="2795"/>
            <a:chExt cx="1497" cy="771"/>
          </a:xfrm>
        </p:grpSpPr>
        <p:sp>
          <p:nvSpPr>
            <p:cNvPr id="16410" name="Rectangle 3"/>
            <p:cNvSpPr>
              <a:spLocks noChangeArrowheads="1"/>
            </p:cNvSpPr>
            <p:nvPr/>
          </p:nvSpPr>
          <p:spPr bwMode="auto">
            <a:xfrm>
              <a:off x="2154" y="2795"/>
              <a:ext cx="1497" cy="771"/>
            </a:xfrm>
            <a:prstGeom prst="rect">
              <a:avLst/>
            </a:prstGeom>
            <a:solidFill>
              <a:srgbClr val="CC99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b="1"/>
            </a:p>
          </p:txBody>
        </p:sp>
        <p:sp>
          <p:nvSpPr>
            <p:cNvPr id="16411" name="Rectangle 25"/>
            <p:cNvSpPr>
              <a:spLocks noChangeArrowheads="1"/>
            </p:cNvSpPr>
            <p:nvPr/>
          </p:nvSpPr>
          <p:spPr bwMode="auto">
            <a:xfrm>
              <a:off x="3152" y="3294"/>
              <a:ext cx="226" cy="227"/>
            </a:xfrm>
            <a:prstGeom prst="rect">
              <a:avLst/>
            </a:prstGeom>
            <a:solidFill>
              <a:srgbClr val="962D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  <p:sp>
          <p:nvSpPr>
            <p:cNvPr id="16412" name="Rectangle 28"/>
            <p:cNvSpPr>
              <a:spLocks noChangeArrowheads="1"/>
            </p:cNvSpPr>
            <p:nvPr/>
          </p:nvSpPr>
          <p:spPr bwMode="auto">
            <a:xfrm>
              <a:off x="2336" y="3294"/>
              <a:ext cx="226" cy="227"/>
            </a:xfrm>
            <a:prstGeom prst="rect">
              <a:avLst/>
            </a:prstGeom>
            <a:solidFill>
              <a:srgbClr val="962D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  <p:sp>
          <p:nvSpPr>
            <p:cNvPr id="16413" name="Rectangle 29"/>
            <p:cNvSpPr>
              <a:spLocks noChangeArrowheads="1"/>
            </p:cNvSpPr>
            <p:nvPr/>
          </p:nvSpPr>
          <p:spPr bwMode="auto">
            <a:xfrm>
              <a:off x="2744" y="3294"/>
              <a:ext cx="226" cy="227"/>
            </a:xfrm>
            <a:prstGeom prst="rect">
              <a:avLst/>
            </a:prstGeom>
            <a:solidFill>
              <a:srgbClr val="962D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ZA" altLang="en-US"/>
            </a:p>
          </p:txBody>
        </p:sp>
        <p:sp>
          <p:nvSpPr>
            <p:cNvPr id="16414" name="Rectangle 30"/>
            <p:cNvSpPr>
              <a:spLocks noChangeArrowheads="1"/>
            </p:cNvSpPr>
            <p:nvPr/>
          </p:nvSpPr>
          <p:spPr bwMode="auto">
            <a:xfrm>
              <a:off x="2290" y="2840"/>
              <a:ext cx="128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b="1"/>
                <a:t>Work Experience</a:t>
              </a:r>
            </a:p>
            <a:p>
              <a:pPr algn="ctr"/>
              <a:r>
                <a:rPr lang="en-US" altLang="en-US" b="1"/>
                <a:t>Modules</a:t>
              </a:r>
            </a:p>
          </p:txBody>
        </p:sp>
      </p:grpSp>
      <p:sp>
        <p:nvSpPr>
          <p:cNvPr id="4119" name="Oval 34"/>
          <p:cNvSpPr>
            <a:spLocks noChangeArrowheads="1"/>
          </p:cNvSpPr>
          <p:nvPr/>
        </p:nvSpPr>
        <p:spPr bwMode="auto">
          <a:xfrm>
            <a:off x="5292725" y="3716338"/>
            <a:ext cx="503238" cy="504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20%</a:t>
            </a:r>
          </a:p>
        </p:txBody>
      </p:sp>
      <p:sp>
        <p:nvSpPr>
          <p:cNvPr id="4120" name="Oval 35"/>
          <p:cNvSpPr>
            <a:spLocks noChangeArrowheads="1"/>
          </p:cNvSpPr>
          <p:nvPr/>
        </p:nvSpPr>
        <p:spPr bwMode="auto">
          <a:xfrm>
            <a:off x="5364163" y="2060575"/>
            <a:ext cx="503237" cy="504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20%</a:t>
            </a:r>
          </a:p>
        </p:txBody>
      </p:sp>
      <p:sp>
        <p:nvSpPr>
          <p:cNvPr id="4121" name="Oval 6"/>
          <p:cNvSpPr>
            <a:spLocks noChangeArrowheads="1"/>
          </p:cNvSpPr>
          <p:nvPr/>
        </p:nvSpPr>
        <p:spPr bwMode="auto">
          <a:xfrm>
            <a:off x="5292725" y="5300663"/>
            <a:ext cx="503238" cy="50482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/>
              <a:t>20%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457200" y="1589088"/>
            <a:ext cx="2690813" cy="3460750"/>
            <a:chOff x="288" y="1001"/>
            <a:chExt cx="1695" cy="2180"/>
          </a:xfrm>
        </p:grpSpPr>
        <p:sp>
          <p:nvSpPr>
            <p:cNvPr id="16406" name="Rectangle 2"/>
            <p:cNvSpPr>
              <a:spLocks noChangeArrowheads="1"/>
            </p:cNvSpPr>
            <p:nvPr/>
          </p:nvSpPr>
          <p:spPr bwMode="auto">
            <a:xfrm>
              <a:off x="288" y="1872"/>
              <a:ext cx="1088" cy="62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b="1"/>
                <a:t>Occupational </a:t>
              </a:r>
            </a:p>
            <a:p>
              <a:pPr algn="ctr"/>
              <a:r>
                <a:rPr lang="en-US" altLang="en-US" b="1"/>
                <a:t>Qualification</a:t>
              </a:r>
            </a:p>
          </p:txBody>
        </p:sp>
        <p:cxnSp>
          <p:nvCxnSpPr>
            <p:cNvPr id="16407" name="AutoShape 41"/>
            <p:cNvCxnSpPr>
              <a:cxnSpLocks noChangeShapeType="1"/>
              <a:stCxn id="16406" idx="3"/>
              <a:endCxn id="16410" idx="1"/>
            </p:cNvCxnSpPr>
            <p:nvPr/>
          </p:nvCxnSpPr>
          <p:spPr bwMode="auto">
            <a:xfrm>
              <a:off x="1376" y="2184"/>
              <a:ext cx="598" cy="99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08" name="AutoShape 42"/>
            <p:cNvCxnSpPr>
              <a:cxnSpLocks noChangeShapeType="1"/>
              <a:stCxn id="16406" idx="3"/>
              <a:endCxn id="16421" idx="1"/>
            </p:cNvCxnSpPr>
            <p:nvPr/>
          </p:nvCxnSpPr>
          <p:spPr bwMode="auto">
            <a:xfrm flipV="1">
              <a:off x="1376" y="1001"/>
              <a:ext cx="607" cy="1183"/>
            </a:xfrm>
            <a:prstGeom prst="bentConnector3">
              <a:avLst>
                <a:gd name="adj1" fmla="val 4991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09" name="AutoShape 44"/>
            <p:cNvCxnSpPr>
              <a:cxnSpLocks noChangeShapeType="1"/>
              <a:stCxn id="16406" idx="3"/>
              <a:endCxn id="16415" idx="1"/>
            </p:cNvCxnSpPr>
            <p:nvPr/>
          </p:nvCxnSpPr>
          <p:spPr bwMode="auto">
            <a:xfrm flipV="1">
              <a:off x="1376" y="2183"/>
              <a:ext cx="589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6394" name="Text Box 34"/>
          <p:cNvSpPr txBox="1">
            <a:spLocks noChangeArrowheads="1"/>
          </p:cNvSpPr>
          <p:nvPr/>
        </p:nvSpPr>
        <p:spPr bwMode="auto">
          <a:xfrm>
            <a:off x="2627784" y="266699"/>
            <a:ext cx="6084416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bg1"/>
                </a:solidFill>
              </a:rPr>
              <a:t>Credit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chemeClr val="bg1"/>
                </a:solidFill>
              </a:rPr>
              <a:t>Allocation</a:t>
            </a:r>
          </a:p>
        </p:txBody>
      </p:sp>
      <p:sp>
        <p:nvSpPr>
          <p:cNvPr id="4131" name="AutoShape 35"/>
          <p:cNvSpPr>
            <a:spLocks noChangeArrowheads="1"/>
          </p:cNvSpPr>
          <p:nvPr/>
        </p:nvSpPr>
        <p:spPr bwMode="auto">
          <a:xfrm>
            <a:off x="7086600" y="5715000"/>
            <a:ext cx="1676400" cy="838200"/>
          </a:xfrm>
          <a:prstGeom prst="beve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/>
              <a:t>100%</a:t>
            </a: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562600" y="1524000"/>
            <a:ext cx="2184400" cy="1471613"/>
            <a:chOff x="3504" y="960"/>
            <a:chExt cx="1376" cy="927"/>
          </a:xfrm>
        </p:grpSpPr>
        <p:sp>
          <p:nvSpPr>
            <p:cNvPr id="16404" name="Arc 38"/>
            <p:cNvSpPr>
              <a:spLocks/>
            </p:cNvSpPr>
            <p:nvPr/>
          </p:nvSpPr>
          <p:spPr bwMode="auto">
            <a:xfrm rot="16200000" flipV="1">
              <a:off x="3776" y="784"/>
              <a:ext cx="831" cy="137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rot="10800000" vert="eaVert" wrap="none" anchor="ctr"/>
            <a:lstStyle/>
            <a:p>
              <a:endParaRPr lang="en-ZA"/>
            </a:p>
          </p:txBody>
        </p:sp>
        <p:sp>
          <p:nvSpPr>
            <p:cNvPr id="16405" name="Oval 35"/>
            <p:cNvSpPr>
              <a:spLocks noChangeArrowheads="1"/>
            </p:cNvSpPr>
            <p:nvPr/>
          </p:nvSpPr>
          <p:spPr bwMode="auto">
            <a:xfrm>
              <a:off x="3955" y="960"/>
              <a:ext cx="317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 smtClean="0">
                  <a:solidFill>
                    <a:schemeClr val="bg1"/>
                  </a:solidFill>
                </a:rPr>
                <a:t>?%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41"/>
          <p:cNvGrpSpPr>
            <a:grpSpLocks/>
          </p:cNvGrpSpPr>
          <p:nvPr/>
        </p:nvGrpSpPr>
        <p:grpSpPr bwMode="auto">
          <a:xfrm>
            <a:off x="5715000" y="3200400"/>
            <a:ext cx="1447800" cy="504825"/>
            <a:chOff x="3600" y="2016"/>
            <a:chExt cx="912" cy="318"/>
          </a:xfrm>
        </p:grpSpPr>
        <p:sp>
          <p:nvSpPr>
            <p:cNvPr id="16402" name="Line 40"/>
            <p:cNvSpPr>
              <a:spLocks noChangeShapeType="1"/>
            </p:cNvSpPr>
            <p:nvPr/>
          </p:nvSpPr>
          <p:spPr bwMode="auto">
            <a:xfrm flipH="1">
              <a:off x="3600" y="2160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6403" name="Oval 35"/>
            <p:cNvSpPr>
              <a:spLocks noChangeArrowheads="1"/>
            </p:cNvSpPr>
            <p:nvPr/>
          </p:nvSpPr>
          <p:spPr bwMode="auto">
            <a:xfrm>
              <a:off x="4003" y="2016"/>
              <a:ext cx="317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 smtClean="0">
                  <a:solidFill>
                    <a:schemeClr val="bg1"/>
                  </a:solidFill>
                </a:rPr>
                <a:t>?%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638800" y="3860800"/>
            <a:ext cx="2133600" cy="1320800"/>
            <a:chOff x="3552" y="2432"/>
            <a:chExt cx="1344" cy="832"/>
          </a:xfrm>
        </p:grpSpPr>
        <p:sp>
          <p:nvSpPr>
            <p:cNvPr id="16400" name="Arc 39"/>
            <p:cNvSpPr>
              <a:spLocks/>
            </p:cNvSpPr>
            <p:nvPr/>
          </p:nvSpPr>
          <p:spPr bwMode="auto">
            <a:xfrm rot="5400000">
              <a:off x="3808" y="2176"/>
              <a:ext cx="832" cy="13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rot="10800000" vert="eaVert" wrap="none" anchor="ctr"/>
            <a:lstStyle/>
            <a:p>
              <a:endParaRPr lang="en-ZA"/>
            </a:p>
          </p:txBody>
        </p:sp>
        <p:sp>
          <p:nvSpPr>
            <p:cNvPr id="16401" name="Oval 35"/>
            <p:cNvSpPr>
              <a:spLocks noChangeArrowheads="1"/>
            </p:cNvSpPr>
            <p:nvPr/>
          </p:nvSpPr>
          <p:spPr bwMode="auto">
            <a:xfrm>
              <a:off x="4032" y="2946"/>
              <a:ext cx="317" cy="31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dirty="0" smtClean="0">
                  <a:solidFill>
                    <a:schemeClr val="bg1"/>
                  </a:solidFill>
                </a:rPr>
                <a:t>?%</a:t>
              </a:r>
              <a:endParaRPr lang="en-US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590799" y="332657"/>
            <a:ext cx="655320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en-ZA" sz="3600" dirty="0" smtClean="0"/>
              <a:t>Functions of </a:t>
            </a:r>
            <a:r>
              <a:rPr lang="en-US" sz="3600" dirty="0" smtClean="0"/>
              <a:t>Assessment Quality Partner (</a:t>
            </a:r>
            <a:r>
              <a:rPr lang="en-ZA" sz="3600" dirty="0" smtClean="0"/>
              <a:t>AQP)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As per Section 24 an AQP must:</a:t>
            </a:r>
          </a:p>
          <a:p>
            <a:r>
              <a:rPr lang="en-US" sz="2800" dirty="0" smtClean="0"/>
              <a:t>Monitor, accredit &amp; report (to QCTO) on assessment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and sites; </a:t>
            </a:r>
          </a:p>
          <a:p>
            <a:r>
              <a:rPr lang="en-US" sz="2800" dirty="0" smtClean="0"/>
              <a:t>promote the quality of accredited assessment </a:t>
            </a:r>
            <a:r>
              <a:rPr lang="en-US" sz="2800" dirty="0" err="1" smtClean="0"/>
              <a:t>centres</a:t>
            </a:r>
            <a:r>
              <a:rPr lang="en-US" sz="2800" dirty="0" smtClean="0"/>
              <a:t> and sites; </a:t>
            </a:r>
          </a:p>
          <a:p>
            <a:r>
              <a:rPr lang="en-US" sz="2800" dirty="0" smtClean="0"/>
              <a:t>conduct external moderation (verification); </a:t>
            </a:r>
          </a:p>
          <a:p>
            <a:r>
              <a:rPr lang="en-US" sz="2800" dirty="0" smtClean="0"/>
              <a:t>Recommend learner certification to the QCTO</a:t>
            </a:r>
            <a:endParaRPr lang="en-ZA" sz="2800" dirty="0" smtClean="0"/>
          </a:p>
          <a:p>
            <a:r>
              <a:rPr lang="en-US" sz="2800" dirty="0" smtClean="0"/>
              <a:t>Develop assessment criteria;</a:t>
            </a:r>
          </a:p>
          <a:p>
            <a:endParaRPr lang="en-ZA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B6291068-90DA-4277-A347-20BC407CC95A}" type="slidenum">
              <a:rPr lang="en-ZA"/>
              <a:pPr algn="l">
                <a:defRPr/>
              </a:pPr>
              <a:t>7</a:t>
            </a:fld>
            <a:endParaRPr lang="en-Z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74638"/>
            <a:ext cx="8001000" cy="1143000"/>
          </a:xfrm>
        </p:spPr>
        <p:txBody>
          <a:bodyPr/>
          <a:lstStyle/>
          <a:p>
            <a:pPr eaLnBrk="1" hangingPunct="1"/>
            <a:r>
              <a:rPr lang="en-ZA" altLang="en-US" sz="2800" dirty="0" smtClean="0"/>
              <a:t>Occupation qualification &amp; curriculum</a:t>
            </a:r>
            <a:endParaRPr lang="en-GB" altLang="en-US" sz="2800" dirty="0" smtClean="0"/>
          </a:p>
        </p:txBody>
      </p:sp>
      <p:sp>
        <p:nvSpPr>
          <p:cNvPr id="15363" name="AutoShape 4"/>
          <p:cNvSpPr>
            <a:spLocks noChangeAspect="1" noChangeArrowheads="1"/>
          </p:cNvSpPr>
          <p:nvPr/>
        </p:nvSpPr>
        <p:spPr bwMode="auto">
          <a:xfrm>
            <a:off x="755650" y="2060575"/>
            <a:ext cx="795813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alt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76275" y="2322513"/>
            <a:ext cx="2600325" cy="1133475"/>
            <a:chOff x="426" y="1463"/>
            <a:chExt cx="1638" cy="714"/>
          </a:xfrm>
        </p:grpSpPr>
        <p:pic>
          <p:nvPicPr>
            <p:cNvPr id="14361" name="AutoShap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" y="1463"/>
              <a:ext cx="1563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476" y="1472"/>
              <a:ext cx="1546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altLang="en-US"/>
            </a:p>
          </p:txBody>
        </p:sp>
        <p:sp>
          <p:nvSpPr>
            <p:cNvPr id="15387" name="Text Box 8"/>
            <p:cNvSpPr txBox="1">
              <a:spLocks noChangeArrowheads="1"/>
            </p:cNvSpPr>
            <p:nvPr/>
          </p:nvSpPr>
          <p:spPr bwMode="auto">
            <a:xfrm>
              <a:off x="426" y="1472"/>
              <a:ext cx="1638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altLang="en-US" sz="2000" b="1"/>
                <a:t>Knowledge (theory)</a:t>
              </a:r>
            </a:p>
            <a:p>
              <a:pPr algn="ctr"/>
              <a:r>
                <a:rPr lang="en-GB" altLang="en-US" sz="2000" b="1"/>
                <a:t>Module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371850" y="2322513"/>
            <a:ext cx="2481263" cy="1133475"/>
            <a:chOff x="2124" y="1463"/>
            <a:chExt cx="1563" cy="714"/>
          </a:xfrm>
        </p:grpSpPr>
        <p:grpSp>
          <p:nvGrpSpPr>
            <p:cNvPr id="4" name="AutoShape 7"/>
            <p:cNvGrpSpPr>
              <a:grpSpLocks/>
            </p:cNvGrpSpPr>
            <p:nvPr/>
          </p:nvGrpSpPr>
          <p:grpSpPr bwMode="auto">
            <a:xfrm>
              <a:off x="2124" y="1463"/>
              <a:ext cx="1563" cy="714"/>
              <a:chOff x="3371088" y="2322576"/>
              <a:chExt cx="2481072" cy="1133856"/>
            </a:xfrm>
          </p:grpSpPr>
          <p:pic>
            <p:nvPicPr>
              <p:cNvPr id="14359" name="AutoShape 7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71088" y="2322576"/>
                <a:ext cx="2481072" cy="1133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14360" name="Text Box 13"/>
              <p:cNvSpPr txBox="1">
                <a:spLocks noChangeArrowheads="1"/>
              </p:cNvSpPr>
              <p:nvPr/>
            </p:nvSpPr>
            <p:spPr bwMode="auto">
              <a:xfrm>
                <a:off x="3385375" y="2336868"/>
                <a:ext cx="2455673" cy="7384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15382" name="Text Box 9"/>
            <p:cNvSpPr txBox="1">
              <a:spLocks noChangeArrowheads="1"/>
            </p:cNvSpPr>
            <p:nvPr/>
          </p:nvSpPr>
          <p:spPr bwMode="auto">
            <a:xfrm>
              <a:off x="2256" y="1472"/>
              <a:ext cx="1344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altLang="en-US" sz="2000" b="1"/>
                <a:t>Practical Skills </a:t>
              </a:r>
            </a:p>
            <a:p>
              <a:pPr algn="ctr"/>
              <a:r>
                <a:rPr lang="en-GB" altLang="en-US" sz="2000" b="1"/>
                <a:t>Module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005513" y="2322513"/>
            <a:ext cx="2481262" cy="1133475"/>
            <a:chOff x="3783" y="1463"/>
            <a:chExt cx="1563" cy="714"/>
          </a:xfrm>
        </p:grpSpPr>
        <p:pic>
          <p:nvPicPr>
            <p:cNvPr id="14354" name="AutoShape 6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3" y="1463"/>
              <a:ext cx="1563" cy="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79" name="Text Box 10"/>
            <p:cNvSpPr txBox="1">
              <a:spLocks noChangeArrowheads="1"/>
            </p:cNvSpPr>
            <p:nvPr/>
          </p:nvSpPr>
          <p:spPr bwMode="auto">
            <a:xfrm>
              <a:off x="3790" y="1472"/>
              <a:ext cx="1547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altLang="en-US"/>
            </a:p>
          </p:txBody>
        </p:sp>
        <p:sp>
          <p:nvSpPr>
            <p:cNvPr id="15380" name="Text Box 10"/>
            <p:cNvSpPr txBox="1">
              <a:spLocks noChangeArrowheads="1"/>
            </p:cNvSpPr>
            <p:nvPr/>
          </p:nvSpPr>
          <p:spPr bwMode="auto">
            <a:xfrm>
              <a:off x="3790" y="1472"/>
              <a:ext cx="1546" cy="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altLang="en-US" sz="2000" b="1"/>
                <a:t>Work Experience</a:t>
              </a:r>
            </a:p>
            <a:p>
              <a:pPr algn="ctr"/>
              <a:r>
                <a:rPr lang="en-GB" altLang="en-US" sz="2000" b="1"/>
                <a:t>Module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817563" y="3657600"/>
            <a:ext cx="7735887" cy="1216025"/>
            <a:chOff x="515" y="2210"/>
            <a:chExt cx="4873" cy="766"/>
          </a:xfrm>
        </p:grpSpPr>
        <p:grpSp>
          <p:nvGrpSpPr>
            <p:cNvPr id="7" name="AutoShape 12"/>
            <p:cNvGrpSpPr>
              <a:grpSpLocks/>
            </p:cNvGrpSpPr>
            <p:nvPr/>
          </p:nvGrpSpPr>
          <p:grpSpPr bwMode="auto">
            <a:xfrm>
              <a:off x="515" y="2210"/>
              <a:ext cx="4873" cy="766"/>
              <a:chOff x="816864" y="3432048"/>
              <a:chExt cx="7735824" cy="1133856"/>
            </a:xfrm>
          </p:grpSpPr>
          <p:pic>
            <p:nvPicPr>
              <p:cNvPr id="14352" name="AutoShape 12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16864" y="3432048"/>
                <a:ext cx="7735824" cy="11338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</p:pic>
          <p:sp>
            <p:nvSpPr>
              <p:cNvPr id="14353" name="Text Box 22"/>
              <p:cNvSpPr txBox="1">
                <a:spLocks noChangeArrowheads="1"/>
              </p:cNvSpPr>
              <p:nvPr/>
            </p:nvSpPr>
            <p:spPr bwMode="auto">
              <a:xfrm rot="5400000">
                <a:off x="4199207" y="71072"/>
                <a:ext cx="969551" cy="77151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rgbClr val="808080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 altLang="en-US"/>
              </a:p>
            </p:txBody>
          </p:sp>
        </p:grpSp>
        <p:sp>
          <p:nvSpPr>
            <p:cNvPr id="15375" name="Text Box 13"/>
            <p:cNvSpPr txBox="1">
              <a:spLocks noChangeArrowheads="1"/>
            </p:cNvSpPr>
            <p:nvPr/>
          </p:nvSpPr>
          <p:spPr bwMode="auto">
            <a:xfrm>
              <a:off x="720" y="2345"/>
              <a:ext cx="4416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altLang="en-US" sz="2000"/>
                <a:t> </a:t>
              </a:r>
              <a:r>
                <a:rPr lang="en-GB" altLang="en-US" sz="2400" b="1"/>
                <a:t>External, summative assessment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798513" y="5029200"/>
            <a:ext cx="8016875" cy="1195388"/>
            <a:chOff x="503" y="3279"/>
            <a:chExt cx="5050" cy="753"/>
          </a:xfrm>
        </p:grpSpPr>
        <p:sp>
          <p:nvSpPr>
            <p:cNvPr id="21515" name="DownRibbonSharp"/>
            <p:cNvSpPr>
              <a:spLocks noEditPoints="1" noChangeArrowheads="1"/>
            </p:cNvSpPr>
            <p:nvPr/>
          </p:nvSpPr>
          <p:spPr bwMode="auto">
            <a:xfrm>
              <a:off x="521" y="3282"/>
              <a:ext cx="4968" cy="697"/>
            </a:xfrm>
            <a:custGeom>
              <a:avLst/>
              <a:gdLst>
                <a:gd name="G0" fmla="+- 0 0 0"/>
                <a:gd name="G1" fmla="+- 5400 0 0"/>
                <a:gd name="G2" fmla="+- 5400 2700 0"/>
                <a:gd name="G3" fmla="+- 21600 0 G2"/>
                <a:gd name="G4" fmla="+- 21600 0 G1"/>
                <a:gd name="G5" fmla="+- 21600 0 2700"/>
                <a:gd name="G6" fmla="*/ G5 1 2"/>
                <a:gd name="G7" fmla="+- 2700 0 0"/>
                <a:gd name="T0" fmla="*/ 10800 w 21600"/>
                <a:gd name="T1" fmla="*/ 2700 h 21600"/>
                <a:gd name="T2" fmla="*/ 2700 w 21600"/>
                <a:gd name="T3" fmla="*/ 9450 h 21600"/>
                <a:gd name="T4" fmla="*/ 10800 w 21600"/>
                <a:gd name="T5" fmla="*/ 21600 h 21600"/>
                <a:gd name="T6" fmla="*/ 18900 w 21600"/>
                <a:gd name="T7" fmla="*/ 94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 w 21600"/>
                <a:gd name="T13" fmla="*/ G7 h 21600"/>
                <a:gd name="T14" fmla="*/ G4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0" y="0"/>
                  </a:moveTo>
                  <a:lnTo>
                    <a:pt x="8100" y="0"/>
                  </a:lnTo>
                  <a:lnTo>
                    <a:pt x="8100" y="2700"/>
                  </a:lnTo>
                  <a:lnTo>
                    <a:pt x="13500" y="2700"/>
                  </a:lnTo>
                  <a:lnTo>
                    <a:pt x="13500" y="0"/>
                  </a:lnTo>
                  <a:lnTo>
                    <a:pt x="21600" y="0"/>
                  </a:lnTo>
                  <a:lnTo>
                    <a:pt x="18900" y="9450"/>
                  </a:lnTo>
                  <a:lnTo>
                    <a:pt x="21600" y="18900"/>
                  </a:lnTo>
                  <a:lnTo>
                    <a:pt x="16200" y="18900"/>
                  </a:lnTo>
                  <a:lnTo>
                    <a:pt x="16200" y="21600"/>
                  </a:lnTo>
                  <a:lnTo>
                    <a:pt x="5400" y="21600"/>
                  </a:lnTo>
                  <a:lnTo>
                    <a:pt x="5400" y="18900"/>
                  </a:lnTo>
                  <a:lnTo>
                    <a:pt x="0" y="18900"/>
                  </a:lnTo>
                  <a:lnTo>
                    <a:pt x="2700" y="9450"/>
                  </a:lnTo>
                  <a:close/>
                </a:path>
                <a:path w="21600" h="21600" fill="none" extrusionOk="0">
                  <a:moveTo>
                    <a:pt x="8100" y="2700"/>
                  </a:moveTo>
                  <a:lnTo>
                    <a:pt x="5400" y="2700"/>
                  </a:lnTo>
                  <a:lnTo>
                    <a:pt x="5400" y="18900"/>
                  </a:lnTo>
                </a:path>
                <a:path w="21600" h="21600" fill="none" extrusionOk="0">
                  <a:moveTo>
                    <a:pt x="5400" y="2700"/>
                  </a:moveTo>
                  <a:lnTo>
                    <a:pt x="8100" y="0"/>
                  </a:lnTo>
                </a:path>
                <a:path w="21600" h="21600" fill="none" extrusionOk="0">
                  <a:moveTo>
                    <a:pt x="13500" y="2700"/>
                  </a:moveTo>
                  <a:lnTo>
                    <a:pt x="16200" y="2700"/>
                  </a:lnTo>
                  <a:lnTo>
                    <a:pt x="16200" y="18900"/>
                  </a:lnTo>
                </a:path>
                <a:path w="21600" h="21600" fill="none" extrusionOk="0">
                  <a:moveTo>
                    <a:pt x="16200" y="2700"/>
                  </a:moveTo>
                  <a:lnTo>
                    <a:pt x="13500" y="0"/>
                  </a:lnTo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15373" name="Text Box 14"/>
            <p:cNvSpPr txBox="1">
              <a:spLocks noChangeArrowheads="1"/>
            </p:cNvSpPr>
            <p:nvPr/>
          </p:nvSpPr>
          <p:spPr bwMode="auto">
            <a:xfrm>
              <a:off x="1735" y="3509"/>
              <a:ext cx="2540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GB" altLang="en-US" sz="2400" b="1"/>
                <a:t>Occupational Certificate</a:t>
              </a:r>
            </a:p>
          </p:txBody>
        </p:sp>
      </p:grpSp>
      <p:sp>
        <p:nvSpPr>
          <p:cNvPr id="67611" name="Text Box 15"/>
          <p:cNvSpPr txBox="1">
            <a:spLocks noChangeArrowheads="1"/>
          </p:cNvSpPr>
          <p:nvPr/>
        </p:nvSpPr>
        <p:spPr bwMode="auto">
          <a:xfrm>
            <a:off x="755650" y="1628775"/>
            <a:ext cx="7704138" cy="457200"/>
          </a:xfrm>
          <a:prstGeom prst="rect">
            <a:avLst/>
          </a:prstGeom>
          <a:gradFill rotWithShape="1">
            <a:gsLst>
              <a:gs pos="0">
                <a:srgbClr val="FF8080"/>
              </a:gs>
              <a:gs pos="50000">
                <a:srgbClr val="FFB3B3"/>
              </a:gs>
              <a:gs pos="100000">
                <a:srgbClr val="FFDADA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ZA" altLang="en-US" sz="2400"/>
              <a:t>Occupational Profile</a:t>
            </a:r>
            <a:endParaRPr lang="en-GB" altLang="en-US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AutoShape 242"/>
          <p:cNvSpPr>
            <a:spLocks noChangeArrowheads="1"/>
          </p:cNvSpPr>
          <p:nvPr/>
        </p:nvSpPr>
        <p:spPr bwMode="auto">
          <a:xfrm>
            <a:off x="76200" y="6096000"/>
            <a:ext cx="8991600" cy="68580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>
                <a:solidFill>
                  <a:srgbClr val="000000"/>
                </a:solidFill>
              </a:rPr>
              <a:t>External assessment tests occupational competence: the ability to integrate </a:t>
            </a:r>
          </a:p>
          <a:p>
            <a:pPr algn="ctr"/>
            <a:r>
              <a:rPr lang="en-US" altLang="en-US" sz="2000">
                <a:solidFill>
                  <a:srgbClr val="000000"/>
                </a:solidFill>
              </a:rPr>
              <a:t>curriculum components to perform occupational tasks, solve problems, </a:t>
            </a:r>
            <a:r>
              <a:rPr lang="en-US" altLang="en-US" sz="2000"/>
              <a:t> etc.</a:t>
            </a:r>
            <a:endParaRPr lang="en-US" altLang="en-US" sz="2000">
              <a:solidFill>
                <a:srgbClr val="000000"/>
              </a:solidFill>
            </a:endParaRPr>
          </a:p>
        </p:txBody>
      </p:sp>
      <p:grpSp>
        <p:nvGrpSpPr>
          <p:cNvPr id="2" name="Group 262"/>
          <p:cNvGrpSpPr>
            <a:grpSpLocks/>
          </p:cNvGrpSpPr>
          <p:nvPr/>
        </p:nvGrpSpPr>
        <p:grpSpPr bwMode="auto">
          <a:xfrm>
            <a:off x="4167188" y="4013200"/>
            <a:ext cx="1536700" cy="1089025"/>
            <a:chOff x="2625" y="2528"/>
            <a:chExt cx="968" cy="686"/>
          </a:xfrm>
        </p:grpSpPr>
        <p:sp>
          <p:nvSpPr>
            <p:cNvPr id="17444" name="Freeform 227"/>
            <p:cNvSpPr>
              <a:spLocks/>
            </p:cNvSpPr>
            <p:nvPr/>
          </p:nvSpPr>
          <p:spPr bwMode="auto">
            <a:xfrm>
              <a:off x="2625" y="2765"/>
              <a:ext cx="931" cy="449"/>
            </a:xfrm>
            <a:custGeom>
              <a:avLst/>
              <a:gdLst>
                <a:gd name="T0" fmla="*/ 0 w 5498"/>
                <a:gd name="T1" fmla="*/ 0 h 2627"/>
                <a:gd name="T2" fmla="*/ 0 w 5498"/>
                <a:gd name="T3" fmla="*/ 0 h 2627"/>
                <a:gd name="T4" fmla="*/ 0 w 5498"/>
                <a:gd name="T5" fmla="*/ 0 h 2627"/>
                <a:gd name="T6" fmla="*/ 0 w 5498"/>
                <a:gd name="T7" fmla="*/ 0 h 2627"/>
                <a:gd name="T8" fmla="*/ 0 w 5498"/>
                <a:gd name="T9" fmla="*/ 0 h 2627"/>
                <a:gd name="T10" fmla="*/ 0 w 5498"/>
                <a:gd name="T11" fmla="*/ 0 h 2627"/>
                <a:gd name="T12" fmla="*/ 0 w 5498"/>
                <a:gd name="T13" fmla="*/ 0 h 2627"/>
                <a:gd name="T14" fmla="*/ 0 w 5498"/>
                <a:gd name="T15" fmla="*/ 0 h 2627"/>
                <a:gd name="T16" fmla="*/ 0 w 5498"/>
                <a:gd name="T17" fmla="*/ 0 h 2627"/>
                <a:gd name="T18" fmla="*/ 0 w 5498"/>
                <a:gd name="T19" fmla="*/ 0 h 2627"/>
                <a:gd name="T20" fmla="*/ 0 w 5498"/>
                <a:gd name="T21" fmla="*/ 0 h 2627"/>
                <a:gd name="T22" fmla="*/ 0 w 5498"/>
                <a:gd name="T23" fmla="*/ 0 h 2627"/>
                <a:gd name="T24" fmla="*/ 0 w 5498"/>
                <a:gd name="T25" fmla="*/ 0 h 2627"/>
                <a:gd name="T26" fmla="*/ 0 w 5498"/>
                <a:gd name="T27" fmla="*/ 0 h 2627"/>
                <a:gd name="T28" fmla="*/ 0 w 5498"/>
                <a:gd name="T29" fmla="*/ 0 h 2627"/>
                <a:gd name="T30" fmla="*/ 0 w 5498"/>
                <a:gd name="T31" fmla="*/ 0 h 2627"/>
                <a:gd name="T32" fmla="*/ 0 w 5498"/>
                <a:gd name="T33" fmla="*/ 0 h 2627"/>
                <a:gd name="T34" fmla="*/ 0 w 5498"/>
                <a:gd name="T35" fmla="*/ 0 h 2627"/>
                <a:gd name="T36" fmla="*/ 0 w 5498"/>
                <a:gd name="T37" fmla="*/ 0 h 26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98"/>
                <a:gd name="T58" fmla="*/ 0 h 2627"/>
                <a:gd name="T59" fmla="*/ 5498 w 5498"/>
                <a:gd name="T60" fmla="*/ 2627 h 26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98" h="2627">
                  <a:moveTo>
                    <a:pt x="0" y="2357"/>
                  </a:moveTo>
                  <a:lnTo>
                    <a:pt x="5395" y="1638"/>
                  </a:lnTo>
                  <a:lnTo>
                    <a:pt x="5329" y="1765"/>
                  </a:lnTo>
                  <a:lnTo>
                    <a:pt x="4478" y="130"/>
                  </a:lnTo>
                  <a:lnTo>
                    <a:pt x="4561" y="177"/>
                  </a:lnTo>
                  <a:lnTo>
                    <a:pt x="113" y="438"/>
                  </a:lnTo>
                  <a:lnTo>
                    <a:pt x="177" y="297"/>
                  </a:lnTo>
                  <a:lnTo>
                    <a:pt x="1879" y="2521"/>
                  </a:lnTo>
                  <a:lnTo>
                    <a:pt x="1741" y="2627"/>
                  </a:lnTo>
                  <a:lnTo>
                    <a:pt x="38" y="403"/>
                  </a:lnTo>
                  <a:cubicBezTo>
                    <a:pt x="18" y="378"/>
                    <a:pt x="14" y="343"/>
                    <a:pt x="28" y="314"/>
                  </a:cubicBezTo>
                  <a:cubicBezTo>
                    <a:pt x="41" y="284"/>
                    <a:pt x="70" y="265"/>
                    <a:pt x="102" y="263"/>
                  </a:cubicBezTo>
                  <a:lnTo>
                    <a:pt x="4551" y="2"/>
                  </a:lnTo>
                  <a:cubicBezTo>
                    <a:pt x="4585" y="0"/>
                    <a:pt x="4617" y="18"/>
                    <a:pt x="4633" y="49"/>
                  </a:cubicBezTo>
                  <a:lnTo>
                    <a:pt x="5484" y="1684"/>
                  </a:lnTo>
                  <a:cubicBezTo>
                    <a:pt x="5498" y="1709"/>
                    <a:pt x="5498" y="1739"/>
                    <a:pt x="5484" y="1765"/>
                  </a:cubicBezTo>
                  <a:cubicBezTo>
                    <a:pt x="5471" y="1790"/>
                    <a:pt x="5447" y="1807"/>
                    <a:pt x="5418" y="1811"/>
                  </a:cubicBezTo>
                  <a:lnTo>
                    <a:pt x="23" y="2531"/>
                  </a:lnTo>
                  <a:lnTo>
                    <a:pt x="0" y="2357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445" name="Freeform 228"/>
            <p:cNvSpPr>
              <a:spLocks/>
            </p:cNvSpPr>
            <p:nvPr/>
          </p:nvSpPr>
          <p:spPr bwMode="auto">
            <a:xfrm>
              <a:off x="2850" y="2528"/>
              <a:ext cx="743" cy="633"/>
            </a:xfrm>
            <a:custGeom>
              <a:avLst/>
              <a:gdLst>
                <a:gd name="T0" fmla="*/ 322 w 743"/>
                <a:gd name="T1" fmla="*/ 633 h 633"/>
                <a:gd name="T2" fmla="*/ 369 w 743"/>
                <a:gd name="T3" fmla="*/ 491 h 633"/>
                <a:gd name="T4" fmla="*/ 402 w 743"/>
                <a:gd name="T5" fmla="*/ 417 h 633"/>
                <a:gd name="T6" fmla="*/ 445 w 743"/>
                <a:gd name="T7" fmla="*/ 341 h 633"/>
                <a:gd name="T8" fmla="*/ 483 w 743"/>
                <a:gd name="T9" fmla="*/ 292 h 633"/>
                <a:gd name="T10" fmla="*/ 550 w 743"/>
                <a:gd name="T11" fmla="*/ 199 h 633"/>
                <a:gd name="T12" fmla="*/ 601 w 743"/>
                <a:gd name="T13" fmla="*/ 144 h 633"/>
                <a:gd name="T14" fmla="*/ 700 w 743"/>
                <a:gd name="T15" fmla="*/ 39 h 633"/>
                <a:gd name="T16" fmla="*/ 743 w 743"/>
                <a:gd name="T17" fmla="*/ 0 h 633"/>
                <a:gd name="T18" fmla="*/ 671 w 743"/>
                <a:gd name="T19" fmla="*/ 45 h 633"/>
                <a:gd name="T20" fmla="*/ 588 w 743"/>
                <a:gd name="T21" fmla="*/ 110 h 633"/>
                <a:gd name="T22" fmla="*/ 506 w 743"/>
                <a:gd name="T23" fmla="*/ 187 h 633"/>
                <a:gd name="T24" fmla="*/ 414 w 743"/>
                <a:gd name="T25" fmla="*/ 303 h 633"/>
                <a:gd name="T26" fmla="*/ 362 w 743"/>
                <a:gd name="T27" fmla="*/ 385 h 633"/>
                <a:gd name="T28" fmla="*/ 318 w 743"/>
                <a:gd name="T29" fmla="*/ 454 h 633"/>
                <a:gd name="T30" fmla="*/ 286 w 743"/>
                <a:gd name="T31" fmla="*/ 512 h 633"/>
                <a:gd name="T32" fmla="*/ 95 w 743"/>
                <a:gd name="T33" fmla="*/ 254 h 633"/>
                <a:gd name="T34" fmla="*/ 0 w 743"/>
                <a:gd name="T35" fmla="*/ 374 h 633"/>
                <a:gd name="T36" fmla="*/ 322 w 743"/>
                <a:gd name="T37" fmla="*/ 633 h 6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3"/>
                <a:gd name="T58" fmla="*/ 0 h 633"/>
                <a:gd name="T59" fmla="*/ 743 w 743"/>
                <a:gd name="T60" fmla="*/ 633 h 6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3" h="633">
                  <a:moveTo>
                    <a:pt x="322" y="633"/>
                  </a:moveTo>
                  <a:lnTo>
                    <a:pt x="369" y="491"/>
                  </a:lnTo>
                  <a:lnTo>
                    <a:pt x="402" y="417"/>
                  </a:lnTo>
                  <a:lnTo>
                    <a:pt x="445" y="341"/>
                  </a:lnTo>
                  <a:lnTo>
                    <a:pt x="483" y="292"/>
                  </a:lnTo>
                  <a:lnTo>
                    <a:pt x="550" y="199"/>
                  </a:lnTo>
                  <a:lnTo>
                    <a:pt x="601" y="144"/>
                  </a:lnTo>
                  <a:lnTo>
                    <a:pt x="700" y="39"/>
                  </a:lnTo>
                  <a:lnTo>
                    <a:pt x="743" y="0"/>
                  </a:lnTo>
                  <a:lnTo>
                    <a:pt x="671" y="45"/>
                  </a:lnTo>
                  <a:lnTo>
                    <a:pt x="588" y="110"/>
                  </a:lnTo>
                  <a:lnTo>
                    <a:pt x="506" y="187"/>
                  </a:lnTo>
                  <a:lnTo>
                    <a:pt x="414" y="303"/>
                  </a:lnTo>
                  <a:lnTo>
                    <a:pt x="362" y="385"/>
                  </a:lnTo>
                  <a:lnTo>
                    <a:pt x="318" y="454"/>
                  </a:lnTo>
                  <a:lnTo>
                    <a:pt x="286" y="512"/>
                  </a:lnTo>
                  <a:lnTo>
                    <a:pt x="95" y="254"/>
                  </a:lnTo>
                  <a:lnTo>
                    <a:pt x="0" y="374"/>
                  </a:lnTo>
                  <a:lnTo>
                    <a:pt x="322" y="63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277" name="Freeform 229"/>
          <p:cNvSpPr>
            <a:spLocks/>
          </p:cNvSpPr>
          <p:nvPr/>
        </p:nvSpPr>
        <p:spPr bwMode="auto">
          <a:xfrm>
            <a:off x="5181600" y="3352800"/>
            <a:ext cx="1466850" cy="892175"/>
          </a:xfrm>
          <a:custGeom>
            <a:avLst/>
            <a:gdLst>
              <a:gd name="T0" fmla="*/ 2147483647 w 1260"/>
              <a:gd name="T1" fmla="*/ 0 h 622"/>
              <a:gd name="T2" fmla="*/ 2147483647 w 1260"/>
              <a:gd name="T3" fmla="*/ 2147483647 h 622"/>
              <a:gd name="T4" fmla="*/ 0 w 1260"/>
              <a:gd name="T5" fmla="*/ 2147483647 h 622"/>
              <a:gd name="T6" fmla="*/ 2147483647 w 1260"/>
              <a:gd name="T7" fmla="*/ 0 h 622"/>
              <a:gd name="T8" fmla="*/ 0 60000 65536"/>
              <a:gd name="T9" fmla="*/ 0 60000 65536"/>
              <a:gd name="T10" fmla="*/ 0 60000 65536"/>
              <a:gd name="T11" fmla="*/ 0 60000 65536"/>
              <a:gd name="T12" fmla="*/ 0 w 1260"/>
              <a:gd name="T13" fmla="*/ 0 h 622"/>
              <a:gd name="T14" fmla="*/ 1260 w 1260"/>
              <a:gd name="T15" fmla="*/ 622 h 6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0" h="622">
                <a:moveTo>
                  <a:pt x="1195" y="0"/>
                </a:moveTo>
                <a:lnTo>
                  <a:pt x="1260" y="118"/>
                </a:lnTo>
                <a:lnTo>
                  <a:pt x="0" y="622"/>
                </a:lnTo>
                <a:lnTo>
                  <a:pt x="1195" y="0"/>
                </a:ln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ZA"/>
          </a:p>
        </p:txBody>
      </p:sp>
      <p:grpSp>
        <p:nvGrpSpPr>
          <p:cNvPr id="3" name="Group 258"/>
          <p:cNvGrpSpPr>
            <a:grpSpLocks/>
          </p:cNvGrpSpPr>
          <p:nvPr/>
        </p:nvGrpSpPr>
        <p:grpSpPr bwMode="auto">
          <a:xfrm>
            <a:off x="3962400" y="1371600"/>
            <a:ext cx="971550" cy="1928813"/>
            <a:chOff x="3829" y="898"/>
            <a:chExt cx="612" cy="1215"/>
          </a:xfrm>
        </p:grpSpPr>
        <p:sp>
          <p:nvSpPr>
            <p:cNvPr id="17438" name="Freeform 226"/>
            <p:cNvSpPr>
              <a:spLocks/>
            </p:cNvSpPr>
            <p:nvPr/>
          </p:nvSpPr>
          <p:spPr bwMode="auto">
            <a:xfrm>
              <a:off x="3829" y="1822"/>
              <a:ext cx="539" cy="291"/>
            </a:xfrm>
            <a:custGeom>
              <a:avLst/>
              <a:gdLst>
                <a:gd name="T0" fmla="*/ 0 w 3178"/>
                <a:gd name="T1" fmla="*/ 0 h 1702"/>
                <a:gd name="T2" fmla="*/ 0 w 3178"/>
                <a:gd name="T3" fmla="*/ 0 h 1702"/>
                <a:gd name="T4" fmla="*/ 0 w 3178"/>
                <a:gd name="T5" fmla="*/ 0 h 1702"/>
                <a:gd name="T6" fmla="*/ 0 w 3178"/>
                <a:gd name="T7" fmla="*/ 0 h 1702"/>
                <a:gd name="T8" fmla="*/ 0 w 3178"/>
                <a:gd name="T9" fmla="*/ 0 h 1702"/>
                <a:gd name="T10" fmla="*/ 0 w 3178"/>
                <a:gd name="T11" fmla="*/ 0 h 1702"/>
                <a:gd name="T12" fmla="*/ 0 w 3178"/>
                <a:gd name="T13" fmla="*/ 0 h 1702"/>
                <a:gd name="T14" fmla="*/ 0 w 3178"/>
                <a:gd name="T15" fmla="*/ 0 h 1702"/>
                <a:gd name="T16" fmla="*/ 0 w 3178"/>
                <a:gd name="T17" fmla="*/ 0 h 1702"/>
                <a:gd name="T18" fmla="*/ 0 w 3178"/>
                <a:gd name="T19" fmla="*/ 0 h 1702"/>
                <a:gd name="T20" fmla="*/ 0 w 3178"/>
                <a:gd name="T21" fmla="*/ 0 h 1702"/>
                <a:gd name="T22" fmla="*/ 0 w 3178"/>
                <a:gd name="T23" fmla="*/ 0 h 1702"/>
                <a:gd name="T24" fmla="*/ 0 w 3178"/>
                <a:gd name="T25" fmla="*/ 0 h 1702"/>
                <a:gd name="T26" fmla="*/ 0 w 3178"/>
                <a:gd name="T27" fmla="*/ 0 h 1702"/>
                <a:gd name="T28" fmla="*/ 0 w 3178"/>
                <a:gd name="T29" fmla="*/ 0 h 1702"/>
                <a:gd name="T30" fmla="*/ 0 w 3178"/>
                <a:gd name="T31" fmla="*/ 0 h 1702"/>
                <a:gd name="T32" fmla="*/ 0 w 3178"/>
                <a:gd name="T33" fmla="*/ 0 h 1702"/>
                <a:gd name="T34" fmla="*/ 0 w 3178"/>
                <a:gd name="T35" fmla="*/ 0 h 1702"/>
                <a:gd name="T36" fmla="*/ 0 w 3178"/>
                <a:gd name="T37" fmla="*/ 0 h 17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8"/>
                <a:gd name="T58" fmla="*/ 0 h 1702"/>
                <a:gd name="T59" fmla="*/ 3178 w 3178"/>
                <a:gd name="T60" fmla="*/ 1702 h 17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8" h="1702">
                  <a:moveTo>
                    <a:pt x="25" y="1484"/>
                  </a:moveTo>
                  <a:lnTo>
                    <a:pt x="3074" y="1032"/>
                  </a:lnTo>
                  <a:lnTo>
                    <a:pt x="3008" y="1155"/>
                  </a:lnTo>
                  <a:lnTo>
                    <a:pt x="2527" y="127"/>
                  </a:lnTo>
                  <a:lnTo>
                    <a:pt x="2612" y="177"/>
                  </a:lnTo>
                  <a:lnTo>
                    <a:pt x="98" y="341"/>
                  </a:lnTo>
                  <a:lnTo>
                    <a:pt x="164" y="205"/>
                  </a:lnTo>
                  <a:lnTo>
                    <a:pt x="1126" y="1603"/>
                  </a:lnTo>
                  <a:lnTo>
                    <a:pt x="982" y="1702"/>
                  </a:lnTo>
                  <a:lnTo>
                    <a:pt x="20" y="304"/>
                  </a:lnTo>
                  <a:cubicBezTo>
                    <a:pt x="2" y="278"/>
                    <a:pt x="0" y="244"/>
                    <a:pt x="14" y="216"/>
                  </a:cubicBezTo>
                  <a:cubicBezTo>
                    <a:pt x="27" y="188"/>
                    <a:pt x="55" y="169"/>
                    <a:pt x="87" y="167"/>
                  </a:cubicBezTo>
                  <a:lnTo>
                    <a:pt x="2600" y="3"/>
                  </a:lnTo>
                  <a:cubicBezTo>
                    <a:pt x="2636" y="0"/>
                    <a:pt x="2670" y="20"/>
                    <a:pt x="2685" y="53"/>
                  </a:cubicBezTo>
                  <a:lnTo>
                    <a:pt x="3166" y="1081"/>
                  </a:lnTo>
                  <a:cubicBezTo>
                    <a:pt x="3178" y="1106"/>
                    <a:pt x="3177" y="1135"/>
                    <a:pt x="3164" y="1160"/>
                  </a:cubicBezTo>
                  <a:cubicBezTo>
                    <a:pt x="3151" y="1184"/>
                    <a:pt x="3127" y="1201"/>
                    <a:pt x="3100" y="1205"/>
                  </a:cubicBezTo>
                  <a:lnTo>
                    <a:pt x="51" y="1657"/>
                  </a:lnTo>
                  <a:lnTo>
                    <a:pt x="25" y="1484"/>
                  </a:lnTo>
                  <a:close/>
                </a:path>
              </a:pathLst>
            </a:custGeom>
            <a:solidFill>
              <a:srgbClr val="FFFF00"/>
            </a:solidFill>
            <a:ln w="0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439" name="Freeform 230"/>
            <p:cNvSpPr>
              <a:spLocks/>
            </p:cNvSpPr>
            <p:nvPr/>
          </p:nvSpPr>
          <p:spPr bwMode="auto">
            <a:xfrm>
              <a:off x="4272" y="898"/>
              <a:ext cx="169" cy="931"/>
            </a:xfrm>
            <a:custGeom>
              <a:avLst/>
              <a:gdLst>
                <a:gd name="T0" fmla="*/ 43 w 169"/>
                <a:gd name="T1" fmla="*/ 0 h 931"/>
                <a:gd name="T2" fmla="*/ 169 w 169"/>
                <a:gd name="T3" fmla="*/ 0 h 931"/>
                <a:gd name="T4" fmla="*/ 0 w 169"/>
                <a:gd name="T5" fmla="*/ 931 h 931"/>
                <a:gd name="T6" fmla="*/ 43 w 169"/>
                <a:gd name="T7" fmla="*/ 0 h 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931"/>
                <a:gd name="T14" fmla="*/ 169 w 169"/>
                <a:gd name="T15" fmla="*/ 931 h 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931">
                  <a:moveTo>
                    <a:pt x="43" y="0"/>
                  </a:moveTo>
                  <a:lnTo>
                    <a:pt x="169" y="0"/>
                  </a:lnTo>
                  <a:lnTo>
                    <a:pt x="0" y="9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440" name="Freeform 235"/>
            <p:cNvSpPr>
              <a:spLocks/>
            </p:cNvSpPr>
            <p:nvPr/>
          </p:nvSpPr>
          <p:spPr bwMode="auto">
            <a:xfrm>
              <a:off x="3996" y="1679"/>
              <a:ext cx="420" cy="397"/>
            </a:xfrm>
            <a:custGeom>
              <a:avLst/>
              <a:gdLst>
                <a:gd name="T0" fmla="*/ 182 w 420"/>
                <a:gd name="T1" fmla="*/ 397 h 397"/>
                <a:gd name="T2" fmla="*/ 209 w 420"/>
                <a:gd name="T3" fmla="*/ 308 h 397"/>
                <a:gd name="T4" fmla="*/ 227 w 420"/>
                <a:gd name="T5" fmla="*/ 262 h 397"/>
                <a:gd name="T6" fmla="*/ 251 w 420"/>
                <a:gd name="T7" fmla="*/ 214 h 397"/>
                <a:gd name="T8" fmla="*/ 273 w 420"/>
                <a:gd name="T9" fmla="*/ 183 h 397"/>
                <a:gd name="T10" fmla="*/ 311 w 420"/>
                <a:gd name="T11" fmla="*/ 124 h 397"/>
                <a:gd name="T12" fmla="*/ 340 w 420"/>
                <a:gd name="T13" fmla="*/ 90 h 397"/>
                <a:gd name="T14" fmla="*/ 396 w 420"/>
                <a:gd name="T15" fmla="*/ 24 h 397"/>
                <a:gd name="T16" fmla="*/ 420 w 420"/>
                <a:gd name="T17" fmla="*/ 0 h 397"/>
                <a:gd name="T18" fmla="*/ 379 w 420"/>
                <a:gd name="T19" fmla="*/ 27 h 397"/>
                <a:gd name="T20" fmla="*/ 332 w 420"/>
                <a:gd name="T21" fmla="*/ 69 h 397"/>
                <a:gd name="T22" fmla="*/ 286 w 420"/>
                <a:gd name="T23" fmla="*/ 117 h 397"/>
                <a:gd name="T24" fmla="*/ 234 w 420"/>
                <a:gd name="T25" fmla="*/ 190 h 397"/>
                <a:gd name="T26" fmla="*/ 204 w 420"/>
                <a:gd name="T27" fmla="*/ 242 h 397"/>
                <a:gd name="T28" fmla="*/ 180 w 420"/>
                <a:gd name="T29" fmla="*/ 285 h 397"/>
                <a:gd name="T30" fmla="*/ 161 w 420"/>
                <a:gd name="T31" fmla="*/ 321 h 397"/>
                <a:gd name="T32" fmla="*/ 54 w 420"/>
                <a:gd name="T33" fmla="*/ 159 h 397"/>
                <a:gd name="T34" fmla="*/ 0 w 420"/>
                <a:gd name="T35" fmla="*/ 235 h 397"/>
                <a:gd name="T36" fmla="*/ 182 w 420"/>
                <a:gd name="T37" fmla="*/ 397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0"/>
                <a:gd name="T58" fmla="*/ 0 h 397"/>
                <a:gd name="T59" fmla="*/ 420 w 420"/>
                <a:gd name="T60" fmla="*/ 397 h 3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0" h="397">
                  <a:moveTo>
                    <a:pt x="182" y="397"/>
                  </a:moveTo>
                  <a:lnTo>
                    <a:pt x="209" y="308"/>
                  </a:lnTo>
                  <a:lnTo>
                    <a:pt x="227" y="262"/>
                  </a:lnTo>
                  <a:lnTo>
                    <a:pt x="251" y="214"/>
                  </a:lnTo>
                  <a:lnTo>
                    <a:pt x="273" y="183"/>
                  </a:lnTo>
                  <a:lnTo>
                    <a:pt x="311" y="124"/>
                  </a:lnTo>
                  <a:lnTo>
                    <a:pt x="340" y="90"/>
                  </a:lnTo>
                  <a:lnTo>
                    <a:pt x="396" y="24"/>
                  </a:lnTo>
                  <a:lnTo>
                    <a:pt x="420" y="0"/>
                  </a:lnTo>
                  <a:lnTo>
                    <a:pt x="379" y="27"/>
                  </a:lnTo>
                  <a:lnTo>
                    <a:pt x="332" y="69"/>
                  </a:lnTo>
                  <a:lnTo>
                    <a:pt x="286" y="117"/>
                  </a:lnTo>
                  <a:lnTo>
                    <a:pt x="234" y="190"/>
                  </a:lnTo>
                  <a:lnTo>
                    <a:pt x="204" y="242"/>
                  </a:lnTo>
                  <a:lnTo>
                    <a:pt x="180" y="285"/>
                  </a:lnTo>
                  <a:lnTo>
                    <a:pt x="161" y="321"/>
                  </a:lnTo>
                  <a:lnTo>
                    <a:pt x="54" y="159"/>
                  </a:lnTo>
                  <a:lnTo>
                    <a:pt x="0" y="235"/>
                  </a:lnTo>
                  <a:lnTo>
                    <a:pt x="182" y="3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4" name="Group 255"/>
          <p:cNvGrpSpPr>
            <a:grpSpLocks/>
          </p:cNvGrpSpPr>
          <p:nvPr/>
        </p:nvGrpSpPr>
        <p:grpSpPr bwMode="auto">
          <a:xfrm>
            <a:off x="1219200" y="206375"/>
            <a:ext cx="6934200" cy="1143000"/>
            <a:chOff x="768" y="130"/>
            <a:chExt cx="4368" cy="720"/>
          </a:xfrm>
        </p:grpSpPr>
        <p:sp>
          <p:nvSpPr>
            <p:cNvPr id="17430" name="AutoShape 239"/>
            <p:cNvSpPr>
              <a:spLocks noChangeArrowheads="1"/>
            </p:cNvSpPr>
            <p:nvPr/>
          </p:nvSpPr>
          <p:spPr bwMode="auto">
            <a:xfrm>
              <a:off x="768" y="130"/>
              <a:ext cx="1296" cy="7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4C4C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 dirty="0"/>
                <a:t>Knowledge </a:t>
              </a:r>
            </a:p>
            <a:p>
              <a:pPr algn="ctr"/>
              <a:r>
                <a:rPr lang="en-US" altLang="en-US" sz="2000" dirty="0"/>
                <a:t>Modules</a:t>
              </a:r>
            </a:p>
          </p:txBody>
        </p:sp>
        <p:sp>
          <p:nvSpPr>
            <p:cNvPr id="17431" name="AutoShape 240"/>
            <p:cNvSpPr>
              <a:spLocks noChangeArrowheads="1"/>
            </p:cNvSpPr>
            <p:nvPr/>
          </p:nvSpPr>
          <p:spPr bwMode="auto">
            <a:xfrm>
              <a:off x="2256" y="130"/>
              <a:ext cx="1344" cy="7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4C4C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/>
                <a:t>Practical Skills </a:t>
              </a:r>
            </a:p>
            <a:p>
              <a:pPr algn="ctr"/>
              <a:r>
                <a:rPr lang="en-US" altLang="en-US" sz="2000"/>
                <a:t>Modules</a:t>
              </a:r>
            </a:p>
          </p:txBody>
        </p:sp>
        <p:sp>
          <p:nvSpPr>
            <p:cNvPr id="17432" name="AutoShape 241"/>
            <p:cNvSpPr>
              <a:spLocks noChangeArrowheads="1"/>
            </p:cNvSpPr>
            <p:nvPr/>
          </p:nvSpPr>
          <p:spPr bwMode="auto">
            <a:xfrm>
              <a:off x="3744" y="130"/>
              <a:ext cx="1392" cy="720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rgbClr val="4C4C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/>
                <a:t>Workplace</a:t>
              </a:r>
            </a:p>
            <a:p>
              <a:pPr algn="ctr"/>
              <a:r>
                <a:rPr lang="en-US" altLang="en-US" sz="2000"/>
                <a:t> Experience </a:t>
              </a:r>
            </a:p>
            <a:p>
              <a:pPr algn="ctr"/>
              <a:r>
                <a:rPr lang="en-US" altLang="en-US" sz="2000"/>
                <a:t>Modules</a:t>
              </a:r>
            </a:p>
          </p:txBody>
        </p:sp>
      </p:grpSp>
      <p:sp>
        <p:nvSpPr>
          <p:cNvPr id="2291" name="AutoShape 243"/>
          <p:cNvSpPr>
            <a:spLocks noChangeArrowheads="1"/>
          </p:cNvSpPr>
          <p:nvPr/>
        </p:nvSpPr>
        <p:spPr bwMode="auto">
          <a:xfrm>
            <a:off x="76200" y="1882775"/>
            <a:ext cx="1524000" cy="1143000"/>
          </a:xfrm>
          <a:prstGeom prst="roundRect">
            <a:avLst>
              <a:gd name="adj" fmla="val 16667"/>
            </a:avLst>
          </a:prstGeom>
          <a:solidFill>
            <a:srgbClr val="DEF1F2"/>
          </a:solidFill>
          <a:ln w="9525">
            <a:solidFill>
              <a:srgbClr val="4C4CC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Internal </a:t>
            </a:r>
          </a:p>
          <a:p>
            <a:pPr algn="ctr"/>
            <a:r>
              <a:rPr lang="en-US" altLang="en-US" sz="2000"/>
              <a:t>Summative</a:t>
            </a:r>
          </a:p>
          <a:p>
            <a:pPr algn="ctr"/>
            <a:r>
              <a:rPr lang="en-US" altLang="en-US" sz="2000"/>
              <a:t>Assessment </a:t>
            </a:r>
          </a:p>
        </p:txBody>
      </p:sp>
      <p:sp>
        <p:nvSpPr>
          <p:cNvPr id="2293" name="AutoShape 245"/>
          <p:cNvSpPr>
            <a:spLocks noChangeArrowheads="1"/>
          </p:cNvSpPr>
          <p:nvPr/>
        </p:nvSpPr>
        <p:spPr bwMode="auto">
          <a:xfrm>
            <a:off x="7391400" y="2057400"/>
            <a:ext cx="1524000" cy="53340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rgbClr val="4C4CC4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2000"/>
              <a:t>Sign Off </a:t>
            </a:r>
          </a:p>
        </p:txBody>
      </p:sp>
      <p:grpSp>
        <p:nvGrpSpPr>
          <p:cNvPr id="5" name="Group 261"/>
          <p:cNvGrpSpPr>
            <a:grpSpLocks/>
          </p:cNvGrpSpPr>
          <p:nvPr/>
        </p:nvGrpSpPr>
        <p:grpSpPr bwMode="auto">
          <a:xfrm>
            <a:off x="6934200" y="2743200"/>
            <a:ext cx="1981200" cy="2667000"/>
            <a:chOff x="4368" y="1728"/>
            <a:chExt cx="1248" cy="1680"/>
          </a:xfrm>
        </p:grpSpPr>
        <p:sp>
          <p:nvSpPr>
            <p:cNvPr id="17427" name="AutoShape 249"/>
            <p:cNvSpPr>
              <a:spLocks noChangeArrowheads="1"/>
            </p:cNvSpPr>
            <p:nvPr/>
          </p:nvSpPr>
          <p:spPr bwMode="auto">
            <a:xfrm>
              <a:off x="4656" y="2194"/>
              <a:ext cx="960" cy="336"/>
            </a:xfrm>
            <a:prstGeom prst="roundRect">
              <a:avLst>
                <a:gd name="adj" fmla="val 16667"/>
              </a:avLst>
            </a:prstGeom>
            <a:solidFill>
              <a:srgbClr val="FFFF66"/>
            </a:solidFill>
            <a:ln w="9525">
              <a:solidFill>
                <a:srgbClr val="4C4C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/>
                <a:t>Logbook </a:t>
              </a:r>
            </a:p>
          </p:txBody>
        </p:sp>
        <p:sp>
          <p:nvSpPr>
            <p:cNvPr id="17428" name="Freeform 250"/>
            <p:cNvSpPr>
              <a:spLocks/>
            </p:cNvSpPr>
            <p:nvPr/>
          </p:nvSpPr>
          <p:spPr bwMode="auto">
            <a:xfrm rot="1746162">
              <a:off x="5159" y="1728"/>
              <a:ext cx="121" cy="480"/>
            </a:xfrm>
            <a:custGeom>
              <a:avLst/>
              <a:gdLst>
                <a:gd name="T0" fmla="*/ 2 w 169"/>
                <a:gd name="T1" fmla="*/ 0 h 931"/>
                <a:gd name="T2" fmla="*/ 8 w 169"/>
                <a:gd name="T3" fmla="*/ 0 h 931"/>
                <a:gd name="T4" fmla="*/ 0 w 169"/>
                <a:gd name="T5" fmla="*/ 3 h 931"/>
                <a:gd name="T6" fmla="*/ 2 w 169"/>
                <a:gd name="T7" fmla="*/ 0 h 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931"/>
                <a:gd name="T14" fmla="*/ 169 w 169"/>
                <a:gd name="T15" fmla="*/ 931 h 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931">
                  <a:moveTo>
                    <a:pt x="43" y="0"/>
                  </a:moveTo>
                  <a:lnTo>
                    <a:pt x="169" y="0"/>
                  </a:lnTo>
                  <a:lnTo>
                    <a:pt x="0" y="9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429" name="Freeform 251"/>
            <p:cNvSpPr>
              <a:spLocks/>
            </p:cNvSpPr>
            <p:nvPr/>
          </p:nvSpPr>
          <p:spPr bwMode="auto">
            <a:xfrm rot="2181353">
              <a:off x="4368" y="2544"/>
              <a:ext cx="121" cy="864"/>
            </a:xfrm>
            <a:custGeom>
              <a:avLst/>
              <a:gdLst>
                <a:gd name="T0" fmla="*/ 2 w 169"/>
                <a:gd name="T1" fmla="*/ 0 h 931"/>
                <a:gd name="T2" fmla="*/ 8 w 169"/>
                <a:gd name="T3" fmla="*/ 0 h 931"/>
                <a:gd name="T4" fmla="*/ 0 w 169"/>
                <a:gd name="T5" fmla="*/ 474 h 931"/>
                <a:gd name="T6" fmla="*/ 2 w 169"/>
                <a:gd name="T7" fmla="*/ 0 h 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931"/>
                <a:gd name="T14" fmla="*/ 169 w 169"/>
                <a:gd name="T15" fmla="*/ 931 h 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931">
                  <a:moveTo>
                    <a:pt x="43" y="0"/>
                  </a:moveTo>
                  <a:lnTo>
                    <a:pt x="169" y="0"/>
                  </a:lnTo>
                  <a:lnTo>
                    <a:pt x="0" y="9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sp>
        <p:nvSpPr>
          <p:cNvPr id="2301" name="AutoShape 253"/>
          <p:cNvSpPr>
            <a:spLocks noChangeArrowheads="1"/>
          </p:cNvSpPr>
          <p:nvPr/>
        </p:nvSpPr>
        <p:spPr bwMode="auto">
          <a:xfrm>
            <a:off x="3886200" y="5181600"/>
            <a:ext cx="2133600" cy="838200"/>
          </a:xfrm>
          <a:prstGeom prst="bevel">
            <a:avLst>
              <a:gd name="adj" fmla="val 12500"/>
            </a:avLst>
          </a:prstGeom>
          <a:solidFill>
            <a:srgbClr val="CC99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/>
              <a:t>AQP</a:t>
            </a:r>
          </a:p>
        </p:txBody>
      </p:sp>
      <p:grpSp>
        <p:nvGrpSpPr>
          <p:cNvPr id="6" name="Group 263"/>
          <p:cNvGrpSpPr>
            <a:grpSpLocks/>
          </p:cNvGrpSpPr>
          <p:nvPr/>
        </p:nvGrpSpPr>
        <p:grpSpPr bwMode="auto">
          <a:xfrm>
            <a:off x="152400" y="3025775"/>
            <a:ext cx="3063875" cy="2454275"/>
            <a:chOff x="96" y="1906"/>
            <a:chExt cx="1930" cy="1546"/>
          </a:xfrm>
        </p:grpSpPr>
        <p:sp>
          <p:nvSpPr>
            <p:cNvPr id="17424" name="AutoShape 244"/>
            <p:cNvSpPr>
              <a:spLocks noChangeArrowheads="1"/>
            </p:cNvSpPr>
            <p:nvPr/>
          </p:nvSpPr>
          <p:spPr bwMode="auto">
            <a:xfrm>
              <a:off x="96" y="2400"/>
              <a:ext cx="960" cy="432"/>
            </a:xfrm>
            <a:prstGeom prst="roundRect">
              <a:avLst>
                <a:gd name="adj" fmla="val 16667"/>
              </a:avLst>
            </a:prstGeom>
            <a:solidFill>
              <a:srgbClr val="DEF1F2"/>
            </a:solidFill>
            <a:ln w="9525">
              <a:solidFill>
                <a:srgbClr val="4C4CC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en-US" sz="2000"/>
                <a:t>Statements</a:t>
              </a:r>
            </a:p>
            <a:p>
              <a:pPr algn="ctr"/>
              <a:r>
                <a:rPr lang="en-US" altLang="en-US" sz="2000"/>
                <a:t>of Results </a:t>
              </a:r>
            </a:p>
          </p:txBody>
        </p:sp>
        <p:sp>
          <p:nvSpPr>
            <p:cNvPr id="17425" name="Freeform 247"/>
            <p:cNvSpPr>
              <a:spLocks/>
            </p:cNvSpPr>
            <p:nvPr/>
          </p:nvSpPr>
          <p:spPr bwMode="auto">
            <a:xfrm rot="-1961848">
              <a:off x="480" y="1906"/>
              <a:ext cx="192" cy="528"/>
            </a:xfrm>
            <a:custGeom>
              <a:avLst/>
              <a:gdLst>
                <a:gd name="T0" fmla="*/ 0 w 168"/>
                <a:gd name="T1" fmla="*/ 46 h 517"/>
                <a:gd name="T2" fmla="*/ 285 w 168"/>
                <a:gd name="T3" fmla="*/ 0 h 517"/>
                <a:gd name="T4" fmla="*/ 558 w 168"/>
                <a:gd name="T5" fmla="*/ 624 h 517"/>
                <a:gd name="T6" fmla="*/ 0 w 168"/>
                <a:gd name="T7" fmla="*/ 46 h 5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"/>
                <a:gd name="T13" fmla="*/ 0 h 517"/>
                <a:gd name="T14" fmla="*/ 168 w 168"/>
                <a:gd name="T15" fmla="*/ 517 h 5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" h="517">
                  <a:moveTo>
                    <a:pt x="0" y="37"/>
                  </a:moveTo>
                  <a:lnTo>
                    <a:pt x="86" y="0"/>
                  </a:lnTo>
                  <a:lnTo>
                    <a:pt x="168" y="51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EF1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17426" name="Freeform 254"/>
            <p:cNvSpPr>
              <a:spLocks/>
            </p:cNvSpPr>
            <p:nvPr/>
          </p:nvSpPr>
          <p:spPr bwMode="auto">
            <a:xfrm>
              <a:off x="1152" y="2688"/>
              <a:ext cx="874" cy="764"/>
            </a:xfrm>
            <a:custGeom>
              <a:avLst/>
              <a:gdLst>
                <a:gd name="T0" fmla="*/ 0 w 874"/>
                <a:gd name="T1" fmla="*/ 104 h 764"/>
                <a:gd name="T2" fmla="*/ 71 w 874"/>
                <a:gd name="T3" fmla="*/ 0 h 764"/>
                <a:gd name="T4" fmla="*/ 874 w 874"/>
                <a:gd name="T5" fmla="*/ 764 h 764"/>
                <a:gd name="T6" fmla="*/ 0 w 874"/>
                <a:gd name="T7" fmla="*/ 104 h 7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4"/>
                <a:gd name="T13" fmla="*/ 0 h 764"/>
                <a:gd name="T14" fmla="*/ 874 w 874"/>
                <a:gd name="T15" fmla="*/ 764 h 7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4" h="764">
                  <a:moveTo>
                    <a:pt x="0" y="104"/>
                  </a:moveTo>
                  <a:lnTo>
                    <a:pt x="71" y="0"/>
                  </a:lnTo>
                  <a:lnTo>
                    <a:pt x="874" y="76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D3EBE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7" name="Group 258"/>
          <p:cNvGrpSpPr>
            <a:grpSpLocks/>
          </p:cNvGrpSpPr>
          <p:nvPr/>
        </p:nvGrpSpPr>
        <p:grpSpPr bwMode="auto">
          <a:xfrm>
            <a:off x="6096000" y="1447800"/>
            <a:ext cx="971550" cy="1928813"/>
            <a:chOff x="3829" y="898"/>
            <a:chExt cx="612" cy="1215"/>
          </a:xfrm>
        </p:grpSpPr>
        <p:sp>
          <p:nvSpPr>
            <p:cNvPr id="38" name="Freeform 226"/>
            <p:cNvSpPr>
              <a:spLocks/>
            </p:cNvSpPr>
            <p:nvPr/>
          </p:nvSpPr>
          <p:spPr bwMode="auto">
            <a:xfrm>
              <a:off x="3829" y="1822"/>
              <a:ext cx="539" cy="291"/>
            </a:xfrm>
            <a:custGeom>
              <a:avLst/>
              <a:gdLst>
                <a:gd name="T0" fmla="*/ 0 w 3178"/>
                <a:gd name="T1" fmla="*/ 0 h 1702"/>
                <a:gd name="T2" fmla="*/ 0 w 3178"/>
                <a:gd name="T3" fmla="*/ 0 h 1702"/>
                <a:gd name="T4" fmla="*/ 0 w 3178"/>
                <a:gd name="T5" fmla="*/ 0 h 1702"/>
                <a:gd name="T6" fmla="*/ 0 w 3178"/>
                <a:gd name="T7" fmla="*/ 0 h 1702"/>
                <a:gd name="T8" fmla="*/ 0 w 3178"/>
                <a:gd name="T9" fmla="*/ 0 h 1702"/>
                <a:gd name="T10" fmla="*/ 0 w 3178"/>
                <a:gd name="T11" fmla="*/ 0 h 1702"/>
                <a:gd name="T12" fmla="*/ 0 w 3178"/>
                <a:gd name="T13" fmla="*/ 0 h 1702"/>
                <a:gd name="T14" fmla="*/ 0 w 3178"/>
                <a:gd name="T15" fmla="*/ 0 h 1702"/>
                <a:gd name="T16" fmla="*/ 0 w 3178"/>
                <a:gd name="T17" fmla="*/ 0 h 1702"/>
                <a:gd name="T18" fmla="*/ 0 w 3178"/>
                <a:gd name="T19" fmla="*/ 0 h 1702"/>
                <a:gd name="T20" fmla="*/ 0 w 3178"/>
                <a:gd name="T21" fmla="*/ 0 h 1702"/>
                <a:gd name="T22" fmla="*/ 0 w 3178"/>
                <a:gd name="T23" fmla="*/ 0 h 1702"/>
                <a:gd name="T24" fmla="*/ 0 w 3178"/>
                <a:gd name="T25" fmla="*/ 0 h 1702"/>
                <a:gd name="T26" fmla="*/ 0 w 3178"/>
                <a:gd name="T27" fmla="*/ 0 h 1702"/>
                <a:gd name="T28" fmla="*/ 0 w 3178"/>
                <a:gd name="T29" fmla="*/ 0 h 1702"/>
                <a:gd name="T30" fmla="*/ 0 w 3178"/>
                <a:gd name="T31" fmla="*/ 0 h 1702"/>
                <a:gd name="T32" fmla="*/ 0 w 3178"/>
                <a:gd name="T33" fmla="*/ 0 h 1702"/>
                <a:gd name="T34" fmla="*/ 0 w 3178"/>
                <a:gd name="T35" fmla="*/ 0 h 1702"/>
                <a:gd name="T36" fmla="*/ 0 w 3178"/>
                <a:gd name="T37" fmla="*/ 0 h 17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8"/>
                <a:gd name="T58" fmla="*/ 0 h 1702"/>
                <a:gd name="T59" fmla="*/ 3178 w 3178"/>
                <a:gd name="T60" fmla="*/ 1702 h 17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8" h="1702">
                  <a:moveTo>
                    <a:pt x="25" y="1484"/>
                  </a:moveTo>
                  <a:lnTo>
                    <a:pt x="3074" y="1032"/>
                  </a:lnTo>
                  <a:lnTo>
                    <a:pt x="3008" y="1155"/>
                  </a:lnTo>
                  <a:lnTo>
                    <a:pt x="2527" y="127"/>
                  </a:lnTo>
                  <a:lnTo>
                    <a:pt x="2612" y="177"/>
                  </a:lnTo>
                  <a:lnTo>
                    <a:pt x="98" y="341"/>
                  </a:lnTo>
                  <a:lnTo>
                    <a:pt x="164" y="205"/>
                  </a:lnTo>
                  <a:lnTo>
                    <a:pt x="1126" y="1603"/>
                  </a:lnTo>
                  <a:lnTo>
                    <a:pt x="982" y="1702"/>
                  </a:lnTo>
                  <a:lnTo>
                    <a:pt x="20" y="304"/>
                  </a:lnTo>
                  <a:cubicBezTo>
                    <a:pt x="2" y="278"/>
                    <a:pt x="0" y="244"/>
                    <a:pt x="14" y="216"/>
                  </a:cubicBezTo>
                  <a:cubicBezTo>
                    <a:pt x="27" y="188"/>
                    <a:pt x="55" y="169"/>
                    <a:pt x="87" y="167"/>
                  </a:cubicBezTo>
                  <a:lnTo>
                    <a:pt x="2600" y="3"/>
                  </a:lnTo>
                  <a:cubicBezTo>
                    <a:pt x="2636" y="0"/>
                    <a:pt x="2670" y="20"/>
                    <a:pt x="2685" y="53"/>
                  </a:cubicBezTo>
                  <a:lnTo>
                    <a:pt x="3166" y="1081"/>
                  </a:lnTo>
                  <a:cubicBezTo>
                    <a:pt x="3178" y="1106"/>
                    <a:pt x="3177" y="1135"/>
                    <a:pt x="3164" y="1160"/>
                  </a:cubicBezTo>
                  <a:cubicBezTo>
                    <a:pt x="3151" y="1184"/>
                    <a:pt x="3127" y="1201"/>
                    <a:pt x="3100" y="1205"/>
                  </a:cubicBezTo>
                  <a:lnTo>
                    <a:pt x="51" y="1657"/>
                  </a:lnTo>
                  <a:lnTo>
                    <a:pt x="25" y="1484"/>
                  </a:lnTo>
                  <a:close/>
                </a:path>
              </a:pathLst>
            </a:custGeom>
            <a:solidFill>
              <a:srgbClr val="FFFF00"/>
            </a:solidFill>
            <a:ln w="0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39" name="Freeform 230"/>
            <p:cNvSpPr>
              <a:spLocks/>
            </p:cNvSpPr>
            <p:nvPr/>
          </p:nvSpPr>
          <p:spPr bwMode="auto">
            <a:xfrm>
              <a:off x="4272" y="898"/>
              <a:ext cx="169" cy="931"/>
            </a:xfrm>
            <a:custGeom>
              <a:avLst/>
              <a:gdLst>
                <a:gd name="T0" fmla="*/ 43 w 169"/>
                <a:gd name="T1" fmla="*/ 0 h 931"/>
                <a:gd name="T2" fmla="*/ 169 w 169"/>
                <a:gd name="T3" fmla="*/ 0 h 931"/>
                <a:gd name="T4" fmla="*/ 0 w 169"/>
                <a:gd name="T5" fmla="*/ 931 h 931"/>
                <a:gd name="T6" fmla="*/ 43 w 169"/>
                <a:gd name="T7" fmla="*/ 0 h 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931"/>
                <a:gd name="T14" fmla="*/ 169 w 169"/>
                <a:gd name="T15" fmla="*/ 931 h 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931">
                  <a:moveTo>
                    <a:pt x="43" y="0"/>
                  </a:moveTo>
                  <a:lnTo>
                    <a:pt x="169" y="0"/>
                  </a:lnTo>
                  <a:lnTo>
                    <a:pt x="0" y="9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3996" y="1679"/>
              <a:ext cx="420" cy="397"/>
            </a:xfrm>
            <a:custGeom>
              <a:avLst/>
              <a:gdLst>
                <a:gd name="T0" fmla="*/ 182 w 420"/>
                <a:gd name="T1" fmla="*/ 397 h 397"/>
                <a:gd name="T2" fmla="*/ 209 w 420"/>
                <a:gd name="T3" fmla="*/ 308 h 397"/>
                <a:gd name="T4" fmla="*/ 227 w 420"/>
                <a:gd name="T5" fmla="*/ 262 h 397"/>
                <a:gd name="T6" fmla="*/ 251 w 420"/>
                <a:gd name="T7" fmla="*/ 214 h 397"/>
                <a:gd name="T8" fmla="*/ 273 w 420"/>
                <a:gd name="T9" fmla="*/ 183 h 397"/>
                <a:gd name="T10" fmla="*/ 311 w 420"/>
                <a:gd name="T11" fmla="*/ 124 h 397"/>
                <a:gd name="T12" fmla="*/ 340 w 420"/>
                <a:gd name="T13" fmla="*/ 90 h 397"/>
                <a:gd name="T14" fmla="*/ 396 w 420"/>
                <a:gd name="T15" fmla="*/ 24 h 397"/>
                <a:gd name="T16" fmla="*/ 420 w 420"/>
                <a:gd name="T17" fmla="*/ 0 h 397"/>
                <a:gd name="T18" fmla="*/ 379 w 420"/>
                <a:gd name="T19" fmla="*/ 27 h 397"/>
                <a:gd name="T20" fmla="*/ 332 w 420"/>
                <a:gd name="T21" fmla="*/ 69 h 397"/>
                <a:gd name="T22" fmla="*/ 286 w 420"/>
                <a:gd name="T23" fmla="*/ 117 h 397"/>
                <a:gd name="T24" fmla="*/ 234 w 420"/>
                <a:gd name="T25" fmla="*/ 190 h 397"/>
                <a:gd name="T26" fmla="*/ 204 w 420"/>
                <a:gd name="T27" fmla="*/ 242 h 397"/>
                <a:gd name="T28" fmla="*/ 180 w 420"/>
                <a:gd name="T29" fmla="*/ 285 h 397"/>
                <a:gd name="T30" fmla="*/ 161 w 420"/>
                <a:gd name="T31" fmla="*/ 321 h 397"/>
                <a:gd name="T32" fmla="*/ 54 w 420"/>
                <a:gd name="T33" fmla="*/ 159 h 397"/>
                <a:gd name="T34" fmla="*/ 0 w 420"/>
                <a:gd name="T35" fmla="*/ 235 h 397"/>
                <a:gd name="T36" fmla="*/ 182 w 420"/>
                <a:gd name="T37" fmla="*/ 397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0"/>
                <a:gd name="T58" fmla="*/ 0 h 397"/>
                <a:gd name="T59" fmla="*/ 420 w 420"/>
                <a:gd name="T60" fmla="*/ 397 h 3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0" h="397">
                  <a:moveTo>
                    <a:pt x="182" y="397"/>
                  </a:moveTo>
                  <a:lnTo>
                    <a:pt x="209" y="308"/>
                  </a:lnTo>
                  <a:lnTo>
                    <a:pt x="227" y="262"/>
                  </a:lnTo>
                  <a:lnTo>
                    <a:pt x="251" y="214"/>
                  </a:lnTo>
                  <a:lnTo>
                    <a:pt x="273" y="183"/>
                  </a:lnTo>
                  <a:lnTo>
                    <a:pt x="311" y="124"/>
                  </a:lnTo>
                  <a:lnTo>
                    <a:pt x="340" y="90"/>
                  </a:lnTo>
                  <a:lnTo>
                    <a:pt x="396" y="24"/>
                  </a:lnTo>
                  <a:lnTo>
                    <a:pt x="420" y="0"/>
                  </a:lnTo>
                  <a:lnTo>
                    <a:pt x="379" y="27"/>
                  </a:lnTo>
                  <a:lnTo>
                    <a:pt x="332" y="69"/>
                  </a:lnTo>
                  <a:lnTo>
                    <a:pt x="286" y="117"/>
                  </a:lnTo>
                  <a:lnTo>
                    <a:pt x="234" y="190"/>
                  </a:lnTo>
                  <a:lnTo>
                    <a:pt x="204" y="242"/>
                  </a:lnTo>
                  <a:lnTo>
                    <a:pt x="180" y="285"/>
                  </a:lnTo>
                  <a:lnTo>
                    <a:pt x="161" y="321"/>
                  </a:lnTo>
                  <a:lnTo>
                    <a:pt x="54" y="159"/>
                  </a:lnTo>
                  <a:lnTo>
                    <a:pt x="0" y="235"/>
                  </a:lnTo>
                  <a:lnTo>
                    <a:pt x="182" y="3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  <p:grpSp>
        <p:nvGrpSpPr>
          <p:cNvPr id="8" name="Group 258"/>
          <p:cNvGrpSpPr>
            <a:grpSpLocks/>
          </p:cNvGrpSpPr>
          <p:nvPr/>
        </p:nvGrpSpPr>
        <p:grpSpPr bwMode="auto">
          <a:xfrm>
            <a:off x="1676400" y="1371600"/>
            <a:ext cx="971550" cy="1928813"/>
            <a:chOff x="3829" y="898"/>
            <a:chExt cx="612" cy="1215"/>
          </a:xfrm>
        </p:grpSpPr>
        <p:sp>
          <p:nvSpPr>
            <p:cNvPr id="42" name="Freeform 226"/>
            <p:cNvSpPr>
              <a:spLocks/>
            </p:cNvSpPr>
            <p:nvPr/>
          </p:nvSpPr>
          <p:spPr bwMode="auto">
            <a:xfrm>
              <a:off x="3829" y="1822"/>
              <a:ext cx="539" cy="291"/>
            </a:xfrm>
            <a:custGeom>
              <a:avLst/>
              <a:gdLst>
                <a:gd name="T0" fmla="*/ 0 w 3178"/>
                <a:gd name="T1" fmla="*/ 0 h 1702"/>
                <a:gd name="T2" fmla="*/ 0 w 3178"/>
                <a:gd name="T3" fmla="*/ 0 h 1702"/>
                <a:gd name="T4" fmla="*/ 0 w 3178"/>
                <a:gd name="T5" fmla="*/ 0 h 1702"/>
                <a:gd name="T6" fmla="*/ 0 w 3178"/>
                <a:gd name="T7" fmla="*/ 0 h 1702"/>
                <a:gd name="T8" fmla="*/ 0 w 3178"/>
                <a:gd name="T9" fmla="*/ 0 h 1702"/>
                <a:gd name="T10" fmla="*/ 0 w 3178"/>
                <a:gd name="T11" fmla="*/ 0 h 1702"/>
                <a:gd name="T12" fmla="*/ 0 w 3178"/>
                <a:gd name="T13" fmla="*/ 0 h 1702"/>
                <a:gd name="T14" fmla="*/ 0 w 3178"/>
                <a:gd name="T15" fmla="*/ 0 h 1702"/>
                <a:gd name="T16" fmla="*/ 0 w 3178"/>
                <a:gd name="T17" fmla="*/ 0 h 1702"/>
                <a:gd name="T18" fmla="*/ 0 w 3178"/>
                <a:gd name="T19" fmla="*/ 0 h 1702"/>
                <a:gd name="T20" fmla="*/ 0 w 3178"/>
                <a:gd name="T21" fmla="*/ 0 h 1702"/>
                <a:gd name="T22" fmla="*/ 0 w 3178"/>
                <a:gd name="T23" fmla="*/ 0 h 1702"/>
                <a:gd name="T24" fmla="*/ 0 w 3178"/>
                <a:gd name="T25" fmla="*/ 0 h 1702"/>
                <a:gd name="T26" fmla="*/ 0 w 3178"/>
                <a:gd name="T27" fmla="*/ 0 h 1702"/>
                <a:gd name="T28" fmla="*/ 0 w 3178"/>
                <a:gd name="T29" fmla="*/ 0 h 1702"/>
                <a:gd name="T30" fmla="*/ 0 w 3178"/>
                <a:gd name="T31" fmla="*/ 0 h 1702"/>
                <a:gd name="T32" fmla="*/ 0 w 3178"/>
                <a:gd name="T33" fmla="*/ 0 h 1702"/>
                <a:gd name="T34" fmla="*/ 0 w 3178"/>
                <a:gd name="T35" fmla="*/ 0 h 1702"/>
                <a:gd name="T36" fmla="*/ 0 w 3178"/>
                <a:gd name="T37" fmla="*/ 0 h 17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78"/>
                <a:gd name="T58" fmla="*/ 0 h 1702"/>
                <a:gd name="T59" fmla="*/ 3178 w 3178"/>
                <a:gd name="T60" fmla="*/ 1702 h 17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78" h="1702">
                  <a:moveTo>
                    <a:pt x="25" y="1484"/>
                  </a:moveTo>
                  <a:lnTo>
                    <a:pt x="3074" y="1032"/>
                  </a:lnTo>
                  <a:lnTo>
                    <a:pt x="3008" y="1155"/>
                  </a:lnTo>
                  <a:lnTo>
                    <a:pt x="2527" y="127"/>
                  </a:lnTo>
                  <a:lnTo>
                    <a:pt x="2612" y="177"/>
                  </a:lnTo>
                  <a:lnTo>
                    <a:pt x="98" y="341"/>
                  </a:lnTo>
                  <a:lnTo>
                    <a:pt x="164" y="205"/>
                  </a:lnTo>
                  <a:lnTo>
                    <a:pt x="1126" y="1603"/>
                  </a:lnTo>
                  <a:lnTo>
                    <a:pt x="982" y="1702"/>
                  </a:lnTo>
                  <a:lnTo>
                    <a:pt x="20" y="304"/>
                  </a:lnTo>
                  <a:cubicBezTo>
                    <a:pt x="2" y="278"/>
                    <a:pt x="0" y="244"/>
                    <a:pt x="14" y="216"/>
                  </a:cubicBezTo>
                  <a:cubicBezTo>
                    <a:pt x="27" y="188"/>
                    <a:pt x="55" y="169"/>
                    <a:pt x="87" y="167"/>
                  </a:cubicBezTo>
                  <a:lnTo>
                    <a:pt x="2600" y="3"/>
                  </a:lnTo>
                  <a:cubicBezTo>
                    <a:pt x="2636" y="0"/>
                    <a:pt x="2670" y="20"/>
                    <a:pt x="2685" y="53"/>
                  </a:cubicBezTo>
                  <a:lnTo>
                    <a:pt x="3166" y="1081"/>
                  </a:lnTo>
                  <a:cubicBezTo>
                    <a:pt x="3178" y="1106"/>
                    <a:pt x="3177" y="1135"/>
                    <a:pt x="3164" y="1160"/>
                  </a:cubicBezTo>
                  <a:cubicBezTo>
                    <a:pt x="3151" y="1184"/>
                    <a:pt x="3127" y="1201"/>
                    <a:pt x="3100" y="1205"/>
                  </a:cubicBezTo>
                  <a:lnTo>
                    <a:pt x="51" y="1657"/>
                  </a:lnTo>
                  <a:lnTo>
                    <a:pt x="25" y="1484"/>
                  </a:lnTo>
                  <a:close/>
                </a:path>
              </a:pathLst>
            </a:custGeom>
            <a:solidFill>
              <a:srgbClr val="FFFF00"/>
            </a:solidFill>
            <a:ln w="0" cap="flat">
              <a:solidFill>
                <a:srgbClr val="FFFF99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3" name="Freeform 230"/>
            <p:cNvSpPr>
              <a:spLocks/>
            </p:cNvSpPr>
            <p:nvPr/>
          </p:nvSpPr>
          <p:spPr bwMode="auto">
            <a:xfrm>
              <a:off x="4272" y="898"/>
              <a:ext cx="169" cy="931"/>
            </a:xfrm>
            <a:custGeom>
              <a:avLst/>
              <a:gdLst>
                <a:gd name="T0" fmla="*/ 43 w 169"/>
                <a:gd name="T1" fmla="*/ 0 h 931"/>
                <a:gd name="T2" fmla="*/ 169 w 169"/>
                <a:gd name="T3" fmla="*/ 0 h 931"/>
                <a:gd name="T4" fmla="*/ 0 w 169"/>
                <a:gd name="T5" fmla="*/ 931 h 931"/>
                <a:gd name="T6" fmla="*/ 43 w 169"/>
                <a:gd name="T7" fmla="*/ 0 h 9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9"/>
                <a:gd name="T13" fmla="*/ 0 h 931"/>
                <a:gd name="T14" fmla="*/ 169 w 169"/>
                <a:gd name="T15" fmla="*/ 931 h 9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9" h="931">
                  <a:moveTo>
                    <a:pt x="43" y="0"/>
                  </a:moveTo>
                  <a:lnTo>
                    <a:pt x="169" y="0"/>
                  </a:lnTo>
                  <a:lnTo>
                    <a:pt x="0" y="931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  <p:sp>
          <p:nvSpPr>
            <p:cNvPr id="44" name="Freeform 235"/>
            <p:cNvSpPr>
              <a:spLocks/>
            </p:cNvSpPr>
            <p:nvPr/>
          </p:nvSpPr>
          <p:spPr bwMode="auto">
            <a:xfrm>
              <a:off x="3996" y="1679"/>
              <a:ext cx="420" cy="397"/>
            </a:xfrm>
            <a:custGeom>
              <a:avLst/>
              <a:gdLst>
                <a:gd name="T0" fmla="*/ 182 w 420"/>
                <a:gd name="T1" fmla="*/ 397 h 397"/>
                <a:gd name="T2" fmla="*/ 209 w 420"/>
                <a:gd name="T3" fmla="*/ 308 h 397"/>
                <a:gd name="T4" fmla="*/ 227 w 420"/>
                <a:gd name="T5" fmla="*/ 262 h 397"/>
                <a:gd name="T6" fmla="*/ 251 w 420"/>
                <a:gd name="T7" fmla="*/ 214 h 397"/>
                <a:gd name="T8" fmla="*/ 273 w 420"/>
                <a:gd name="T9" fmla="*/ 183 h 397"/>
                <a:gd name="T10" fmla="*/ 311 w 420"/>
                <a:gd name="T11" fmla="*/ 124 h 397"/>
                <a:gd name="T12" fmla="*/ 340 w 420"/>
                <a:gd name="T13" fmla="*/ 90 h 397"/>
                <a:gd name="T14" fmla="*/ 396 w 420"/>
                <a:gd name="T15" fmla="*/ 24 h 397"/>
                <a:gd name="T16" fmla="*/ 420 w 420"/>
                <a:gd name="T17" fmla="*/ 0 h 397"/>
                <a:gd name="T18" fmla="*/ 379 w 420"/>
                <a:gd name="T19" fmla="*/ 27 h 397"/>
                <a:gd name="T20" fmla="*/ 332 w 420"/>
                <a:gd name="T21" fmla="*/ 69 h 397"/>
                <a:gd name="T22" fmla="*/ 286 w 420"/>
                <a:gd name="T23" fmla="*/ 117 h 397"/>
                <a:gd name="T24" fmla="*/ 234 w 420"/>
                <a:gd name="T25" fmla="*/ 190 h 397"/>
                <a:gd name="T26" fmla="*/ 204 w 420"/>
                <a:gd name="T27" fmla="*/ 242 h 397"/>
                <a:gd name="T28" fmla="*/ 180 w 420"/>
                <a:gd name="T29" fmla="*/ 285 h 397"/>
                <a:gd name="T30" fmla="*/ 161 w 420"/>
                <a:gd name="T31" fmla="*/ 321 h 397"/>
                <a:gd name="T32" fmla="*/ 54 w 420"/>
                <a:gd name="T33" fmla="*/ 159 h 397"/>
                <a:gd name="T34" fmla="*/ 0 w 420"/>
                <a:gd name="T35" fmla="*/ 235 h 397"/>
                <a:gd name="T36" fmla="*/ 182 w 420"/>
                <a:gd name="T37" fmla="*/ 397 h 3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0"/>
                <a:gd name="T58" fmla="*/ 0 h 397"/>
                <a:gd name="T59" fmla="*/ 420 w 420"/>
                <a:gd name="T60" fmla="*/ 397 h 3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0" h="397">
                  <a:moveTo>
                    <a:pt x="182" y="397"/>
                  </a:moveTo>
                  <a:lnTo>
                    <a:pt x="209" y="308"/>
                  </a:lnTo>
                  <a:lnTo>
                    <a:pt x="227" y="262"/>
                  </a:lnTo>
                  <a:lnTo>
                    <a:pt x="251" y="214"/>
                  </a:lnTo>
                  <a:lnTo>
                    <a:pt x="273" y="183"/>
                  </a:lnTo>
                  <a:lnTo>
                    <a:pt x="311" y="124"/>
                  </a:lnTo>
                  <a:lnTo>
                    <a:pt x="340" y="90"/>
                  </a:lnTo>
                  <a:lnTo>
                    <a:pt x="396" y="24"/>
                  </a:lnTo>
                  <a:lnTo>
                    <a:pt x="420" y="0"/>
                  </a:lnTo>
                  <a:lnTo>
                    <a:pt x="379" y="27"/>
                  </a:lnTo>
                  <a:lnTo>
                    <a:pt x="332" y="69"/>
                  </a:lnTo>
                  <a:lnTo>
                    <a:pt x="286" y="117"/>
                  </a:lnTo>
                  <a:lnTo>
                    <a:pt x="234" y="190"/>
                  </a:lnTo>
                  <a:lnTo>
                    <a:pt x="204" y="242"/>
                  </a:lnTo>
                  <a:lnTo>
                    <a:pt x="180" y="285"/>
                  </a:lnTo>
                  <a:lnTo>
                    <a:pt x="161" y="321"/>
                  </a:lnTo>
                  <a:lnTo>
                    <a:pt x="54" y="159"/>
                  </a:lnTo>
                  <a:lnTo>
                    <a:pt x="0" y="235"/>
                  </a:lnTo>
                  <a:lnTo>
                    <a:pt x="182" y="39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ZA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AQP Sessions</Template>
  <TotalTime>2068</TotalTime>
  <Words>897</Words>
  <Application>Microsoft Office PowerPoint</Application>
  <PresentationFormat>On-screen Show (4:3)</PresentationFormat>
  <Paragraphs>200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Wingdings</vt:lpstr>
      <vt:lpstr>1_Office Theme</vt:lpstr>
      <vt:lpstr>PowerPoint Presentation</vt:lpstr>
      <vt:lpstr>Presentation Contents</vt:lpstr>
      <vt:lpstr>Differences Between SAQA and QCTO Qualifications</vt:lpstr>
      <vt:lpstr>FUNCTION OF THE QUALICATION DEVELOPMENT PARTNER (QDP)</vt:lpstr>
      <vt:lpstr>The Qualifications Development Process</vt:lpstr>
      <vt:lpstr>PowerPoint Presentation</vt:lpstr>
      <vt:lpstr>Functions of Assessment Quality Partner (AQP)</vt:lpstr>
      <vt:lpstr>Occupation qualification &amp; curriculum</vt:lpstr>
      <vt:lpstr>PowerPoint Presentation</vt:lpstr>
      <vt:lpstr>Summative Assessments </vt:lpstr>
      <vt:lpstr>Summative Assessments</vt:lpstr>
      <vt:lpstr>Effect &amp; Implementation</vt:lpstr>
      <vt:lpstr>Responsibilities of Accredited Skills Development Providers (SDP)</vt:lpstr>
      <vt:lpstr>Responsibilities of Accredited Skills Development Providers (SDP)</vt:lpstr>
      <vt:lpstr>Functions of accredited Occupational Assessment Centres</vt:lpstr>
      <vt:lpstr>Functions of accredited Occupational Assessment Centres</vt:lpstr>
      <vt:lpstr>Recognition of Prior Learning</vt:lpstr>
      <vt:lpstr>Recognition of Prior Learning (RPL)</vt:lpstr>
      <vt:lpstr>Recognition of Prior Learning</vt:lpstr>
      <vt:lpstr>Effect &amp; Implementation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ETQA</dc:creator>
  <cp:lastModifiedBy>Johnny Modiba</cp:lastModifiedBy>
  <cp:revision>51</cp:revision>
  <dcterms:created xsi:type="dcterms:W3CDTF">2009-05-28T12:01:45Z</dcterms:created>
  <dcterms:modified xsi:type="dcterms:W3CDTF">2016-06-06T08:30:35Z</dcterms:modified>
</cp:coreProperties>
</file>